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58" r:id="rId5"/>
    <p:sldId id="259" r:id="rId6"/>
    <p:sldId id="281" r:id="rId7"/>
    <p:sldId id="282" r:id="rId8"/>
    <p:sldId id="271" r:id="rId9"/>
    <p:sldId id="269" r:id="rId10"/>
    <p:sldId id="260" r:id="rId11"/>
    <p:sldId id="279" r:id="rId12"/>
    <p:sldId id="272" r:id="rId13"/>
    <p:sldId id="265" r:id="rId14"/>
    <p:sldId id="273" r:id="rId15"/>
    <p:sldId id="274" r:id="rId16"/>
    <p:sldId id="275" r:id="rId17"/>
    <p:sldId id="263" r:id="rId18"/>
    <p:sldId id="276" r:id="rId19"/>
    <p:sldId id="280" r:id="rId20"/>
    <p:sldId id="277" r:id="rId21"/>
    <p:sldId id="264" r:id="rId22"/>
    <p:sldId id="278" r:id="rId23"/>
    <p:sldId id="266" r:id="rId24"/>
  </p:sldIdLst>
  <p:sldSz cx="18288000" cy="10287000"/>
  <p:notesSz cx="10287000" cy="18288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나눔고딕 ExtraBold" panose="020D0904000000000000" pitchFamily="50" charset="-127"/>
      <p:bold r:id="rId30"/>
    </p:embeddedFont>
    <p:embeddedFont>
      <p:font typeface="나눔스퀘어 네오 Bold" panose="00000800000000000000" pitchFamily="2" charset="-127"/>
      <p:bold r:id="rId31"/>
    </p:embeddedFont>
    <p:embeddedFont>
      <p:font typeface="나눔스퀘어 네오 ExtraBold" panose="00000900000000000000" pitchFamily="2" charset="-127"/>
      <p:bold r:id="rId32"/>
    </p:embeddedFont>
    <p:embeddedFont>
      <p:font typeface="나눔스퀘어 네오 Heavy" panose="00000A00000000000000" pitchFamily="2" charset="-127"/>
      <p:bold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DP12" initials="K" lastIdx="1" clrIdx="0">
    <p:extLst>
      <p:ext uri="{19B8F6BF-5375-455C-9EA6-DF929625EA0E}">
        <p15:presenceInfo xmlns:p15="http://schemas.microsoft.com/office/powerpoint/2012/main" userId="KDP1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AA7"/>
    <a:srgbClr val="C2E6EB"/>
    <a:srgbClr val="92CFA5"/>
    <a:srgbClr val="FFBEBC"/>
    <a:srgbClr val="6AA27B"/>
    <a:srgbClr val="CD6461"/>
    <a:srgbClr val="206D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8" autoAdjust="0"/>
    <p:restoredTop sz="94249" autoAdjust="0"/>
  </p:normalViewPr>
  <p:slideViewPr>
    <p:cSldViewPr>
      <p:cViewPr varScale="1">
        <p:scale>
          <a:sx n="70" d="100"/>
          <a:sy n="70" d="100"/>
        </p:scale>
        <p:origin x="268" y="452"/>
      </p:cViewPr>
      <p:guideLst>
        <p:guide orient="horz" pos="324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11T14:43:03.203" idx="1">
    <p:pos x="11773" y="321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C4CCFA-DD78-4193-BCF5-1B2E84D61DBC}" type="datetimeFigureOut">
              <a:rPr lang="ko-KR" altLang="en-US" smtClean="0"/>
              <a:t>2023-09-11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A50E6-19F0-4D9B-A6B2-2EE8B35F9F9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40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0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884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686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732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28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00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A50E6-19F0-4D9B-A6B2-2EE8B35F9F9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21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3.png"/><Relationship Id="rId7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39.jpg"/><Relationship Id="rId4" Type="http://schemas.openxmlformats.org/officeDocument/2006/relationships/image" Target="../media/image34.png"/><Relationship Id="rId9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0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4440149" y="7873433"/>
            <a:ext cx="3665543" cy="53860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900" kern="0" spc="-200" dirty="0">
                <a:solidFill>
                  <a:srgbClr val="478C5C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극단적 분리주의자들</a:t>
            </a:r>
            <a:endParaRPr 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789091" y="8483548"/>
            <a:ext cx="974909" cy="98488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kern="0" spc="-100" dirty="0">
                <a:solidFill>
                  <a:srgbClr val="478C5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이수진</a:t>
            </a:r>
            <a:endParaRPr lang="en-US" altLang="ko-KR" sz="2000" kern="0" spc="-100" dirty="0">
              <a:solidFill>
                <a:srgbClr val="478C5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r"/>
            <a:r>
              <a:rPr lang="ko-KR" altLang="en-US" sz="2000" kern="0" spc="-100" dirty="0" err="1">
                <a:solidFill>
                  <a:srgbClr val="478C5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이재필</a:t>
            </a:r>
            <a:endParaRPr lang="en-US" sz="2000" kern="0" spc="-100" dirty="0">
              <a:solidFill>
                <a:srgbClr val="478C5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r"/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27461" y="8483549"/>
            <a:ext cx="1022139" cy="132343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000" kern="0" spc="-100" dirty="0" err="1">
                <a:solidFill>
                  <a:srgbClr val="478C5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김대환나서영</a:t>
            </a:r>
            <a:endParaRPr lang="en-US" altLang="ko-KR" sz="2000" kern="0" spc="-100" dirty="0">
              <a:solidFill>
                <a:srgbClr val="478C5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r"/>
            <a:r>
              <a:rPr lang="ko-KR" altLang="en-US" sz="2000" kern="0" spc="-100" dirty="0">
                <a:solidFill>
                  <a:srgbClr val="478C5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오승준</a:t>
            </a:r>
            <a:endParaRPr lang="en-US" sz="2000" kern="0" spc="-100" dirty="0">
              <a:solidFill>
                <a:srgbClr val="478C5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r"/>
            <a:endParaRPr lang="en-US" altLang="ko-KR" sz="2000" kern="0" spc="-100" dirty="0">
              <a:solidFill>
                <a:srgbClr val="478C5C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  <a:scene3d>
            <a:camera prst="obliqueTopRight"/>
            <a:lightRig rig="threePt" dir="t"/>
          </a:scene3d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89758" y="647700"/>
            <a:ext cx="7365832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en-US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K – Digital Training 4</a:t>
            </a:r>
            <a:r>
              <a:rPr lang="ko-KR" altLang="en-US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기</a:t>
            </a:r>
            <a:endParaRPr lang="en-US" altLang="ko-KR" sz="2400" dirty="0">
              <a:solidFill>
                <a:srgbClr val="6AA27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r>
              <a:rPr lang="en-US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OpenCV Project</a:t>
            </a:r>
            <a:r>
              <a:rPr lang="ko-KR" altLang="en-US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with Machine Learning</a:t>
            </a:r>
            <a:r>
              <a:rPr lang="ko-KR" altLang="en-US" sz="2400" dirty="0">
                <a:solidFill>
                  <a:srgbClr val="6AA27B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endParaRPr lang="en-US" sz="2400" dirty="0">
              <a:solidFill>
                <a:srgbClr val="6AA27B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BAE2AD-28BB-9EA5-1B44-1254D7DFDAD9}"/>
              </a:ext>
            </a:extLst>
          </p:cNvPr>
          <p:cNvGrpSpPr/>
          <p:nvPr/>
        </p:nvGrpSpPr>
        <p:grpSpPr>
          <a:xfrm>
            <a:off x="4254420" y="3347108"/>
            <a:ext cx="9764164" cy="3625192"/>
            <a:chOff x="4254420" y="3347108"/>
            <a:chExt cx="9764164" cy="3625192"/>
          </a:xfrm>
          <a:scene3d>
            <a:camera prst="obliqueTopRight"/>
            <a:lightRig rig="threePt" dir="t"/>
          </a:scene3d>
        </p:grpSpPr>
        <p:sp>
          <p:nvSpPr>
            <p:cNvPr id="2" name="Object 2"/>
            <p:cNvSpPr txBox="1"/>
            <p:nvPr/>
          </p:nvSpPr>
          <p:spPr>
            <a:xfrm>
              <a:off x="4254420" y="3347108"/>
              <a:ext cx="9764164" cy="246221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7700" kern="0" spc="-500" dirty="0">
                  <a:solidFill>
                    <a:srgbClr val="478C5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어린이를 위한</a:t>
              </a:r>
              <a:endParaRPr lang="en-US" altLang="ko-KR" sz="7700" kern="0" spc="-500" dirty="0">
                <a:solidFill>
                  <a:srgbClr val="478C5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ko-KR" altLang="en-US" sz="7700" kern="0" spc="-500" dirty="0">
                  <a:solidFill>
                    <a:srgbClr val="478C5C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분리배출 도움 서비스 </a:t>
              </a:r>
              <a:endParaRPr lang="en-US" sz="7700" kern="0" spc="-500" dirty="0">
                <a:solidFill>
                  <a:srgbClr val="478C5C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endParaRPr>
            </a:p>
          </p:txBody>
        </p:sp>
        <p:sp>
          <p:nvSpPr>
            <p:cNvPr id="6" name="Object 6"/>
            <p:cNvSpPr txBox="1"/>
            <p:nvPr/>
          </p:nvSpPr>
          <p:spPr>
            <a:xfrm>
              <a:off x="4492989" y="6418302"/>
              <a:ext cx="9287026" cy="55399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000" kern="0" spc="-200" dirty="0">
                  <a:solidFill>
                    <a:srgbClr val="478C5C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Gmarket Sans Medium" pitchFamily="34" charset="0"/>
                </a:rPr>
                <a:t>이미지를 통한 재활용품 분류 서비스</a:t>
              </a:r>
              <a:endParaRPr lang="en-US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grpSp>
          <p:nvGrpSpPr>
            <p:cNvPr id="1002" name="그룹 1002"/>
            <p:cNvGrpSpPr/>
            <p:nvPr/>
          </p:nvGrpSpPr>
          <p:grpSpPr>
            <a:xfrm>
              <a:off x="5234487" y="5947823"/>
              <a:ext cx="7804030" cy="175853"/>
              <a:chOff x="6211215" y="5527182"/>
              <a:chExt cx="5863284" cy="175853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211215" y="5527182"/>
                <a:ext cx="5863284" cy="175853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  <a:scene3d>
            <a:camera prst="obliqueTopRight"/>
            <a:lightRig rig="threePt" dir="t"/>
          </a:scene3d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  <a:scene3d>
            <a:camera prst="obliqueTopRight"/>
            <a:lightRig rig="threePt" dir="t"/>
          </a:scene3d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  <a:scene3d>
            <a:camera prst="obliqueTopRight"/>
            <a:lightRig rig="threePt" dir="t"/>
          </a:scene3d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828177" y="4053319"/>
            <a:ext cx="2823043" cy="1892022"/>
            <a:chOff x="11828177" y="4053319"/>
            <a:chExt cx="2823043" cy="1892022"/>
          </a:xfrm>
          <a:scene3d>
            <a:camera prst="obliqueTopRight"/>
            <a:lightRig rig="threePt" dir="t"/>
          </a:scene3d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1828177" y="4053319"/>
              <a:ext cx="2823043" cy="189202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16052" y="6100576"/>
            <a:ext cx="18998931" cy="4408280"/>
            <a:chOff x="-316052" y="6100576"/>
            <a:chExt cx="18998931" cy="4408280"/>
          </a:xfrm>
          <a:scene3d>
            <a:camera prst="obliqueTopRight"/>
            <a:lightRig rig="threePt" dir="t"/>
          </a:scene3d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82810" y="1989523"/>
            <a:ext cx="4945367" cy="3314418"/>
            <a:chOff x="6882810" y="1989523"/>
            <a:chExt cx="4945367" cy="3314418"/>
          </a:xfrm>
          <a:scene3d>
            <a:camera prst="obliqueTopRight"/>
            <a:lightRig rig="threePt" dir="t"/>
          </a:scene3d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00000">
              <a:off x="6882810" y="1989523"/>
              <a:ext cx="4945367" cy="33144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9991" y="4276122"/>
            <a:ext cx="2686885" cy="1800768"/>
            <a:chOff x="679991" y="4276122"/>
            <a:chExt cx="2686885" cy="1800768"/>
          </a:xfrm>
          <a:scene3d>
            <a:camera prst="obliqueTopRight"/>
            <a:lightRig rig="threePt" dir="t"/>
          </a:scene3d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679991" y="4276122"/>
              <a:ext cx="2686885" cy="180076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52216" y="6052202"/>
            <a:ext cx="2385524" cy="2085385"/>
            <a:chOff x="4352216" y="6052202"/>
            <a:chExt cx="2385524" cy="2085385"/>
          </a:xfrm>
          <a:scene3d>
            <a:camera prst="obliqueTopRight"/>
            <a:lightRig rig="threePt" dir="t"/>
          </a:scene3d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52216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1068" y="5889883"/>
            <a:ext cx="2470623" cy="2410023"/>
            <a:chOff x="1271068" y="5889883"/>
            <a:chExt cx="2470623" cy="2410023"/>
          </a:xfrm>
          <a:scene3d>
            <a:camera prst="obliqueTopRight"/>
            <a:lightRig rig="threePt" dir="t"/>
          </a:scene3d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71068" y="5889883"/>
              <a:ext cx="2470623" cy="24100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858652" y="6052202"/>
            <a:ext cx="2385524" cy="2085385"/>
            <a:chOff x="14858652" y="6052202"/>
            <a:chExt cx="2385524" cy="2085385"/>
          </a:xfrm>
          <a:scene3d>
            <a:camera prst="obliqueTopRight"/>
            <a:lightRig rig="threePt" dir="t"/>
          </a:scene3d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9000000">
              <a:off x="14858652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30453" y="6052202"/>
            <a:ext cx="2385524" cy="2085385"/>
            <a:chOff x="11630453" y="6052202"/>
            <a:chExt cx="2385524" cy="2085385"/>
          </a:xfrm>
          <a:scene3d>
            <a:camera prst="obliqueTopRight"/>
            <a:lightRig rig="threePt" dir="t"/>
          </a:scene3d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30453" y="6052202"/>
              <a:ext cx="2385524" cy="208538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11599" y="5292098"/>
            <a:ext cx="3696257" cy="3605594"/>
            <a:chOff x="7311599" y="5292098"/>
            <a:chExt cx="3696257" cy="3605594"/>
          </a:xfrm>
          <a:scene3d>
            <a:camera prst="obliqueTopRight"/>
            <a:lightRig rig="threePt" dir="t"/>
          </a:scene3d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11599" y="5292098"/>
              <a:ext cx="3696257" cy="3605594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4302" y="996224"/>
            <a:ext cx="7271498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개발환경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46998" y="2158583"/>
            <a:ext cx="5620708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주요 언어</a:t>
            </a:r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라이브러리 등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46146" y="6033065"/>
            <a:ext cx="2627161" cy="212365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4400" kern="0" spc="-3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PYTHON</a:t>
            </a:r>
          </a:p>
          <a:p>
            <a:pPr algn="ctr"/>
            <a:r>
              <a:rPr lang="en-US" altLang="ko-KR" sz="4400" kern="0" spc="-3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HTML</a:t>
            </a:r>
          </a:p>
          <a:p>
            <a:pPr algn="ctr"/>
            <a:r>
              <a:rPr lang="en-US" altLang="ko-KR" sz="4400" kern="0" spc="-3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CSS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4297800" y="6769400"/>
            <a:ext cx="2581486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Pandas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215638" y="6746648"/>
            <a:ext cx="2581486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200" dirty="0" err="1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Numpy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760705" y="6803524"/>
            <a:ext cx="2581486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Flask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32514" y="6515100"/>
            <a:ext cx="2581486" cy="107721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2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Scikit</a:t>
            </a:r>
          </a:p>
          <a:p>
            <a:pPr algn="ctr"/>
            <a:r>
              <a:rPr lang="en-US" sz="3200" kern="0" spc="-200" dirty="0">
                <a:solidFill>
                  <a:srgbClr val="FFFFFF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Learn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36947" y="2524661"/>
            <a:ext cx="5584338" cy="132343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b="1" kern="0" spc="-200" dirty="0">
                <a:solidFill>
                  <a:srgbClr val="CD646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운영체제</a:t>
            </a:r>
            <a:endParaRPr lang="en-US" sz="4000" b="1" kern="0" spc="-200" dirty="0">
              <a:solidFill>
                <a:srgbClr val="CD6461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en-US" sz="4000" b="1" kern="0" spc="-200" dirty="0">
                <a:solidFill>
                  <a:srgbClr val="CD646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Window 11</a:t>
            </a:r>
            <a:endParaRPr lang="en-US" sz="3200" b="1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27609" y="4561876"/>
            <a:ext cx="2854160" cy="61555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파이썬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라이브러리 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1</a:t>
            </a:r>
          </a:p>
        </p:txBody>
      </p:sp>
      <p:sp>
        <p:nvSpPr>
          <p:cNvPr id="38" name="Object 38"/>
          <p:cNvSpPr txBox="1"/>
          <p:nvPr/>
        </p:nvSpPr>
        <p:spPr>
          <a:xfrm>
            <a:off x="11658290" y="4451747"/>
            <a:ext cx="3016794" cy="61555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머신 러닝 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라이브러리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824127" y="2770693"/>
            <a:ext cx="3600964" cy="163007"/>
            <a:chOff x="866508" y="2784361"/>
            <a:chExt cx="3600964" cy="163007"/>
          </a:xfrm>
          <a:scene3d>
            <a:camera prst="obliqueTopRight"/>
            <a:lightRig rig="threePt" dir="t"/>
          </a:scene3d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800000">
              <a:off x="866508" y="2784361"/>
              <a:ext cx="3600964" cy="16300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95926" y="4077062"/>
            <a:ext cx="2686885" cy="1942493"/>
            <a:chOff x="4195926" y="4077062"/>
            <a:chExt cx="2686885" cy="1942493"/>
          </a:xfrm>
          <a:scene3d>
            <a:camera prst="obliqueTopRight"/>
            <a:lightRig rig="threePt" dir="t"/>
          </a:scene3d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4195926" y="4077062"/>
              <a:ext cx="2686885" cy="194249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918839" y="4047055"/>
            <a:ext cx="2686885" cy="1800768"/>
            <a:chOff x="14918839" y="4047055"/>
            <a:chExt cx="2686885" cy="1800768"/>
          </a:xfrm>
          <a:scene3d>
            <a:camera prst="obliqueTopRight"/>
            <a:lightRig rig="threePt" dir="t"/>
          </a:scene3d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4918839" y="4047055"/>
              <a:ext cx="2686885" cy="1800768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4686333" y="4344143"/>
            <a:ext cx="3027713" cy="61555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서버사이드 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17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백엔드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 라이브러리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" name="Object 37">
            <a:extLst>
              <a:ext uri="{FF2B5EF4-FFF2-40B4-BE49-F238E27FC236}">
                <a16:creationId xmlns:a16="http://schemas.microsoft.com/office/drawing/2014/main" id="{7CDB494A-1720-45EE-6E53-115979AE438A}"/>
              </a:ext>
            </a:extLst>
          </p:cNvPr>
          <p:cNvSpPr txBox="1"/>
          <p:nvPr/>
        </p:nvSpPr>
        <p:spPr>
          <a:xfrm>
            <a:off x="4114800" y="4527947"/>
            <a:ext cx="2854160" cy="61555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파이썬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라이브러리 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7D6CD9AC-412D-FEEB-CE0B-6D433A4379FA}"/>
              </a:ext>
            </a:extLst>
          </p:cNvPr>
          <p:cNvGrpSpPr/>
          <p:nvPr/>
        </p:nvGrpSpPr>
        <p:grpSpPr>
          <a:xfrm>
            <a:off x="533400" y="310423"/>
            <a:ext cx="7271498" cy="1251676"/>
            <a:chOff x="1034302" y="234223"/>
            <a:chExt cx="7271498" cy="1251676"/>
          </a:xfrm>
          <a:scene3d>
            <a:camera prst="obliqueTopRight"/>
            <a:lightRig rig="threePt" dir="t"/>
          </a:scene3d>
        </p:grpSpPr>
        <p:sp>
          <p:nvSpPr>
            <p:cNvPr id="4" name="Object 29">
              <a:extLst>
                <a:ext uri="{FF2B5EF4-FFF2-40B4-BE49-F238E27FC236}">
                  <a16:creationId xmlns:a16="http://schemas.microsoft.com/office/drawing/2014/main" id="{72A1FC66-684A-F60F-B4C7-3B6CB63258E6}"/>
                </a:ext>
              </a:extLst>
            </p:cNvPr>
            <p:cNvSpPr txBox="1"/>
            <p:nvPr/>
          </p:nvSpPr>
          <p:spPr>
            <a:xfrm>
              <a:off x="1034302" y="234223"/>
              <a:ext cx="7271498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6000" kern="0" spc="-4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기능 설계서</a:t>
              </a:r>
              <a:endParaRPr 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6" name="그룹 1010">
              <a:extLst>
                <a:ext uri="{FF2B5EF4-FFF2-40B4-BE49-F238E27FC236}">
                  <a16:creationId xmlns:a16="http://schemas.microsoft.com/office/drawing/2014/main" id="{516AE68A-261E-D946-1351-F8C1C3A187E5}"/>
                </a:ext>
              </a:extLst>
            </p:cNvPr>
            <p:cNvGrpSpPr/>
            <p:nvPr/>
          </p:nvGrpSpPr>
          <p:grpSpPr>
            <a:xfrm>
              <a:off x="1150717" y="1322892"/>
              <a:ext cx="4792883" cy="163007"/>
              <a:chOff x="866508" y="2022360"/>
              <a:chExt cx="3600964" cy="163007"/>
            </a:xfrm>
          </p:grpSpPr>
          <p:pic>
            <p:nvPicPr>
              <p:cNvPr id="7" name="Object 39">
                <a:extLst>
                  <a:ext uri="{FF2B5EF4-FFF2-40B4-BE49-F238E27FC236}">
                    <a16:creationId xmlns:a16="http://schemas.microsoft.com/office/drawing/2014/main" id="{C02CADBC-D055-975A-AB38-7C508BD1B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 rot="10800000">
                <a:off x="866508" y="2022360"/>
                <a:ext cx="3600964" cy="163007"/>
              </a:xfrm>
              <a:prstGeom prst="rect">
                <a:avLst/>
              </a:prstGeom>
            </p:spPr>
          </p:pic>
        </p:grpSp>
      </p:grpSp>
      <p:grpSp>
        <p:nvGrpSpPr>
          <p:cNvPr id="8" name="그룹 1002">
            <a:extLst>
              <a:ext uri="{FF2B5EF4-FFF2-40B4-BE49-F238E27FC236}">
                <a16:creationId xmlns:a16="http://schemas.microsoft.com/office/drawing/2014/main" id="{E086E81D-05C1-7F65-2984-F205EA4B81EA}"/>
              </a:ext>
            </a:extLst>
          </p:cNvPr>
          <p:cNvGrpSpPr/>
          <p:nvPr/>
        </p:nvGrpSpPr>
        <p:grpSpPr>
          <a:xfrm>
            <a:off x="-533400" y="6068628"/>
            <a:ext cx="18998931" cy="4408280"/>
            <a:chOff x="-316052" y="6100576"/>
            <a:chExt cx="18998931" cy="4408280"/>
          </a:xfrm>
          <a:scene3d>
            <a:camera prst="obliqueTopRight"/>
            <a:lightRig rig="threePt" dir="t"/>
          </a:scene3d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84932947-2D63-D3E1-FC42-C1A4A7618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316052" y="6100576"/>
              <a:ext cx="18998931" cy="440828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99CCA59-909C-A9EB-5BB1-93C2AA7D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15" y="1943100"/>
            <a:ext cx="17028585" cy="75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90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6">
            <a:extLst>
              <a:ext uri="{FF2B5EF4-FFF2-40B4-BE49-F238E27FC236}">
                <a16:creationId xmlns:a16="http://schemas.microsoft.com/office/drawing/2014/main" id="{6CC24AB9-D4FB-3A35-5792-3A2E60E7EB64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1429810" y="4062464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5" name="Object 18">
              <a:extLst>
                <a:ext uri="{FF2B5EF4-FFF2-40B4-BE49-F238E27FC236}">
                  <a16:creationId xmlns:a16="http://schemas.microsoft.com/office/drawing/2014/main" id="{1B907E5B-77C1-A50D-1245-105AD939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810" y="4062464"/>
              <a:ext cx="2585507" cy="2260207"/>
            </a:xfrm>
            <a:prstGeom prst="rect">
              <a:avLst/>
            </a:prstGeom>
          </p:spPr>
        </p:pic>
      </p:grpSp>
      <p:sp>
        <p:nvSpPr>
          <p:cNvPr id="6" name="Object 21">
            <a:extLst>
              <a:ext uri="{FF2B5EF4-FFF2-40B4-BE49-F238E27FC236}">
                <a16:creationId xmlns:a16="http://schemas.microsoft.com/office/drawing/2014/main" id="{2A4BBCDB-078D-521D-01F4-56FD6B20AAA0}"/>
              </a:ext>
            </a:extLst>
          </p:cNvPr>
          <p:cNvSpPr txBox="1"/>
          <p:nvPr/>
        </p:nvSpPr>
        <p:spPr>
          <a:xfrm>
            <a:off x="5430037" y="4420224"/>
            <a:ext cx="6698780" cy="144655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프로토타이핑</a:t>
            </a:r>
            <a:endParaRPr lang="en-US" altLang="ko-KR" sz="88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32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492476" y="1064838"/>
            <a:ext cx="7998472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이미지 수집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4965" y="1546173"/>
            <a:ext cx="8203529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분리배출 품목 중 대표성을 가지는 제품 촬영</a:t>
            </a:r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.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  <a:scene3d>
            <a:camera prst="obliqueTopRight"/>
            <a:lightRig rig="threePt" dir="t"/>
          </a:scene3d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  <a:scene3d>
            <a:camera prst="obliqueTopRight"/>
            <a:lightRig rig="threePt" dir="t"/>
          </a:scene3d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35890" y="4096856"/>
            <a:ext cx="3793646" cy="3793646"/>
            <a:chOff x="1492479" y="4096856"/>
            <a:chExt cx="3793646" cy="3793646"/>
          </a:xfrm>
          <a:scene3d>
            <a:camera prst="obliqueTopRight"/>
            <a:lightRig rig="threePt" dir="t"/>
          </a:scene3d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479" y="4096856"/>
              <a:ext cx="3793646" cy="37936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184185" y="8134019"/>
            <a:ext cx="6097056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각</a:t>
            </a:r>
            <a:r>
              <a:rPr 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팀원이 품목별로 촬영</a:t>
            </a:r>
            <a:endParaRPr 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09673" y="3229725"/>
            <a:ext cx="6097056" cy="707886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Raw Image</a:t>
            </a:r>
            <a:endParaRPr lang="en-US" sz="32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18614" y="5328169"/>
            <a:ext cx="2406857" cy="132343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CD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KR Regular" pitchFamily="34" charset="0"/>
              </a:rPr>
              <a:t>Samples: </a:t>
            </a:r>
          </a:p>
          <a:p>
            <a:pPr algn="ctr"/>
            <a:r>
              <a:rPr lang="en-US" sz="4000" kern="0" spc="-300" dirty="0">
                <a:solidFill>
                  <a:srgbClr val="CD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KR Regular" pitchFamily="34" charset="0"/>
              </a:rPr>
              <a:t>200 ~ 800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35B176-09AB-125D-442F-0623078A02AF}"/>
              </a:ext>
            </a:extLst>
          </p:cNvPr>
          <p:cNvGrpSpPr/>
          <p:nvPr/>
        </p:nvGrpSpPr>
        <p:grpSpPr>
          <a:xfrm>
            <a:off x="9158044" y="4053726"/>
            <a:ext cx="2331941" cy="931836"/>
            <a:chOff x="8719569" y="4876225"/>
            <a:chExt cx="2331941" cy="931836"/>
          </a:xfrm>
          <a:scene3d>
            <a:camera prst="obliqueTopRight"/>
            <a:lightRig rig="threePt" dir="t"/>
          </a:scene3d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4F6687-C353-E3E0-1B5E-26D9222FA934}"/>
                </a:ext>
              </a:extLst>
            </p:cNvPr>
            <p:cNvGrpSpPr/>
            <p:nvPr/>
          </p:nvGrpSpPr>
          <p:grpSpPr>
            <a:xfrm>
              <a:off x="8719569" y="4876225"/>
              <a:ext cx="2331941" cy="931836"/>
              <a:chOff x="8717059" y="4583728"/>
              <a:chExt cx="3117071" cy="124557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1EF988A-B529-B887-4FEF-B17C277EAD91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9" name="Object 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" name="그룹 1003">
                  <a:extLst>
                    <a:ext uri="{FF2B5EF4-FFF2-40B4-BE49-F238E27FC236}">
                      <a16:creationId xmlns:a16="http://schemas.microsoft.com/office/drawing/2014/main" id="{C20708F1-4532-50FF-D889-18238901008F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4" name="Object 8">
                    <a:extLst>
                      <a:ext uri="{FF2B5EF4-FFF2-40B4-BE49-F238E27FC236}">
                        <a16:creationId xmlns:a16="http://schemas.microsoft.com/office/drawing/2014/main" id="{035936E2-46B1-39BC-801B-9F2824E67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A2D8B-8707-8640-00DA-31B23CCC20FA}"/>
                  </a:ext>
                </a:extLst>
              </p:cNvPr>
              <p:cNvGrpSpPr/>
              <p:nvPr/>
            </p:nvGrpSpPr>
            <p:grpSpPr>
              <a:xfrm>
                <a:off x="8785602" y="4583728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10" name="그룹 1003">
                  <a:extLst>
                    <a:ext uri="{FF2B5EF4-FFF2-40B4-BE49-F238E27FC236}">
                      <a16:creationId xmlns:a16="http://schemas.microsoft.com/office/drawing/2014/main" id="{3078F990-7E91-B090-8F5D-76AF3990A642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22" name="Object 8">
                    <a:extLst>
                      <a:ext uri="{FF2B5EF4-FFF2-40B4-BE49-F238E27FC236}">
                        <a16:creationId xmlns:a16="http://schemas.microsoft.com/office/drawing/2014/main" id="{8D6671DC-1F7B-A511-367A-11176B83F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그룹 1003">
                  <a:extLst>
                    <a:ext uri="{FF2B5EF4-FFF2-40B4-BE49-F238E27FC236}">
                      <a16:creationId xmlns:a16="http://schemas.microsoft.com/office/drawing/2014/main" id="{4EAA0F36-7BD1-D55D-E9EE-14687FC7274E}"/>
                    </a:ext>
                  </a:extLst>
                </p:cNvPr>
                <p:cNvGrpSpPr/>
                <p:nvPr/>
              </p:nvGrpSpPr>
              <p:grpSpPr>
                <a:xfrm>
                  <a:off x="12130554" y="4086588"/>
                  <a:ext cx="4568706" cy="4568706"/>
                  <a:chOff x="11648326" y="3831506"/>
                  <a:chExt cx="5347499" cy="5347499"/>
                </a:xfrm>
              </p:grpSpPr>
              <p:pic>
                <p:nvPicPr>
                  <p:cNvPr id="21" name="Object 8">
                    <a:extLst>
                      <a:ext uri="{FF2B5EF4-FFF2-40B4-BE49-F238E27FC236}">
                        <a16:creationId xmlns:a16="http://schemas.microsoft.com/office/drawing/2014/main" id="{81AAEE69-7122-C051-7EAD-F659F4337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648326" y="383150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E37990-D2B9-3EAC-8567-BA8AE56CB3B0}"/>
                </a:ext>
              </a:extLst>
            </p:cNvPr>
            <p:cNvSpPr txBox="1"/>
            <p:nvPr/>
          </p:nvSpPr>
          <p:spPr>
            <a:xfrm>
              <a:off x="8825629" y="5154688"/>
              <a:ext cx="2136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캔 </a:t>
              </a:r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- Pepsi </a:t>
              </a:r>
              <a:r>
                <a:rPr lang="ko-KR" altLang="en-US" sz="2000" kern="0" spc="-2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콜라캔</a:t>
              </a:r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617E45-B66A-5D51-BE32-FC5720BCC3F9}"/>
              </a:ext>
            </a:extLst>
          </p:cNvPr>
          <p:cNvGrpSpPr/>
          <p:nvPr/>
        </p:nvGrpSpPr>
        <p:grpSpPr>
          <a:xfrm>
            <a:off x="9013153" y="5537944"/>
            <a:ext cx="2631902" cy="931836"/>
            <a:chOff x="8719569" y="4876225"/>
            <a:chExt cx="2631902" cy="931836"/>
          </a:xfrm>
          <a:scene3d>
            <a:camera prst="obliqueTopRight"/>
            <a:lightRig rig="threePt" dir="t"/>
          </a:scene3d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AF89CB4-AAF4-13CF-29D3-9D66670FAC8F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4698AAB-16C3-74C9-B111-47CFCD0E4050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37" name="그룹 1003">
                  <a:extLst>
                    <a:ext uri="{FF2B5EF4-FFF2-40B4-BE49-F238E27FC236}">
                      <a16:creationId xmlns:a16="http://schemas.microsoft.com/office/drawing/2014/main" id="{2799347F-66D0-7C4B-C83A-8D0C30967C35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40" name="Object 8">
                    <a:extLst>
                      <a:ext uri="{FF2B5EF4-FFF2-40B4-BE49-F238E27FC236}">
                        <a16:creationId xmlns:a16="http://schemas.microsoft.com/office/drawing/2014/main" id="{E751BAD8-CEE4-8F68-F169-361A2308F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그룹 1003">
                  <a:extLst>
                    <a:ext uri="{FF2B5EF4-FFF2-40B4-BE49-F238E27FC236}">
                      <a16:creationId xmlns:a16="http://schemas.microsoft.com/office/drawing/2014/main" id="{FE0B7B2E-ECD0-439B-8105-58671A0AD3B9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39" name="Object 8">
                    <a:extLst>
                      <a:ext uri="{FF2B5EF4-FFF2-40B4-BE49-F238E27FC236}">
                        <a16:creationId xmlns:a16="http://schemas.microsoft.com/office/drawing/2014/main" id="{BE9CB222-15AD-1FB8-01FA-9A145193D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E403B0-D1B6-DB63-54FD-C267E7F1E33F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33" name="그룹 1003">
                  <a:extLst>
                    <a:ext uri="{FF2B5EF4-FFF2-40B4-BE49-F238E27FC236}">
                      <a16:creationId xmlns:a16="http://schemas.microsoft.com/office/drawing/2014/main" id="{4FB30879-74A7-8E31-EE01-AB01FD518EA7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36" name="Object 8">
                    <a:extLst>
                      <a:ext uri="{FF2B5EF4-FFF2-40B4-BE49-F238E27FC236}">
                        <a16:creationId xmlns:a16="http://schemas.microsoft.com/office/drawing/2014/main" id="{6183FC7F-40E6-DE43-70CD-6986F58805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그룹 1003">
                  <a:extLst>
                    <a:ext uri="{FF2B5EF4-FFF2-40B4-BE49-F238E27FC236}">
                      <a16:creationId xmlns:a16="http://schemas.microsoft.com/office/drawing/2014/main" id="{A8908E82-CCDB-BC43-44F7-5F44A5C8EE00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35" name="Object 8">
                    <a:extLst>
                      <a:ext uri="{FF2B5EF4-FFF2-40B4-BE49-F238E27FC236}">
                        <a16:creationId xmlns:a16="http://schemas.microsoft.com/office/drawing/2014/main" id="{8F73E84F-B163-FB4C-DAD5-BE1ED52A15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9FF95EAE-A5C6-6FDD-D5EF-82E973FB0773}"/>
                </a:ext>
              </a:extLst>
            </p:cNvPr>
            <p:cNvSpPr txBox="1"/>
            <p:nvPr/>
          </p:nvSpPr>
          <p:spPr>
            <a:xfrm>
              <a:off x="8863729" y="5129288"/>
              <a:ext cx="24877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유리 </a:t>
              </a:r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– 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초록색 소주병 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40D96D-7DBC-E200-62B8-A1331DD059E9}"/>
              </a:ext>
            </a:extLst>
          </p:cNvPr>
          <p:cNvGrpSpPr/>
          <p:nvPr/>
        </p:nvGrpSpPr>
        <p:grpSpPr>
          <a:xfrm>
            <a:off x="9051585" y="7107264"/>
            <a:ext cx="2555702" cy="931836"/>
            <a:chOff x="8719569" y="4876225"/>
            <a:chExt cx="2555702" cy="931836"/>
          </a:xfrm>
          <a:scene3d>
            <a:camera prst="obliqueTopRight"/>
            <a:lightRig rig="threePt" dir="t"/>
          </a:scene3d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6412869-83A2-BA13-9F2E-2091A39A5277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683CA83-61BA-47D9-0687-1E864E69A507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50" name="그룹 1003">
                  <a:extLst>
                    <a:ext uri="{FF2B5EF4-FFF2-40B4-BE49-F238E27FC236}">
                      <a16:creationId xmlns:a16="http://schemas.microsoft.com/office/drawing/2014/main" id="{80D6E475-C424-245E-EDBB-D46EA0BF84AD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53" name="Object 8">
                    <a:extLst>
                      <a:ext uri="{FF2B5EF4-FFF2-40B4-BE49-F238E27FC236}">
                        <a16:creationId xmlns:a16="http://schemas.microsoft.com/office/drawing/2014/main" id="{4BB14546-F9F4-9FDD-E8B6-2165035E64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그룹 1003">
                  <a:extLst>
                    <a:ext uri="{FF2B5EF4-FFF2-40B4-BE49-F238E27FC236}">
                      <a16:creationId xmlns:a16="http://schemas.microsoft.com/office/drawing/2014/main" id="{676E0CB8-1521-B95A-EC04-52D7030E34A2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52" name="Object 8">
                    <a:extLst>
                      <a:ext uri="{FF2B5EF4-FFF2-40B4-BE49-F238E27FC236}">
                        <a16:creationId xmlns:a16="http://schemas.microsoft.com/office/drawing/2014/main" id="{272CCB74-18C6-41D8-EF41-B02A04AC63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C7BF021-1C11-9A2D-B395-A27400D4DE54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46" name="그룹 1003">
                  <a:extLst>
                    <a:ext uri="{FF2B5EF4-FFF2-40B4-BE49-F238E27FC236}">
                      <a16:creationId xmlns:a16="http://schemas.microsoft.com/office/drawing/2014/main" id="{26422D24-CA2E-05CF-17BD-A3D86E3783E2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49" name="Object 8">
                    <a:extLst>
                      <a:ext uri="{FF2B5EF4-FFF2-40B4-BE49-F238E27FC236}">
                        <a16:creationId xmlns:a16="http://schemas.microsoft.com/office/drawing/2014/main" id="{7BC61B3F-09C0-98A5-643B-8EF4A9DE0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그룹 1003">
                  <a:extLst>
                    <a:ext uri="{FF2B5EF4-FFF2-40B4-BE49-F238E27FC236}">
                      <a16:creationId xmlns:a16="http://schemas.microsoft.com/office/drawing/2014/main" id="{54F8237D-582A-C265-A55A-5E331B3DEF24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48" name="Object 8">
                    <a:extLst>
                      <a:ext uri="{FF2B5EF4-FFF2-40B4-BE49-F238E27FC236}">
                        <a16:creationId xmlns:a16="http://schemas.microsoft.com/office/drawing/2014/main" id="{AAF17CBD-5815-79D5-334F-19D36530E8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D3782B91-BC2D-2BE8-AAAC-AA34706136CA}"/>
                </a:ext>
              </a:extLst>
            </p:cNvPr>
            <p:cNvSpPr txBox="1"/>
            <p:nvPr/>
          </p:nvSpPr>
          <p:spPr>
            <a:xfrm>
              <a:off x="8787529" y="5129288"/>
              <a:ext cx="24877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종이 </a:t>
              </a:r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– 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서울우유 곽 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E44EBE2-0483-971F-08E8-D404FB581A61}"/>
              </a:ext>
            </a:extLst>
          </p:cNvPr>
          <p:cNvGrpSpPr/>
          <p:nvPr/>
        </p:nvGrpSpPr>
        <p:grpSpPr>
          <a:xfrm>
            <a:off x="12023385" y="4864781"/>
            <a:ext cx="3068738" cy="931836"/>
            <a:chOff x="8717059" y="4583728"/>
            <a:chExt cx="3393868" cy="1245572"/>
          </a:xfrm>
          <a:scene3d>
            <a:camera prst="obliqueTopRight"/>
            <a:lightRig rig="threePt" dir="t"/>
          </a:scene3d>
        </p:grpSpPr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29198BA7-DC20-8158-08A1-C787B36961F0}"/>
                </a:ext>
              </a:extLst>
            </p:cNvPr>
            <p:cNvGrpSpPr/>
            <p:nvPr/>
          </p:nvGrpSpPr>
          <p:grpSpPr>
            <a:xfrm>
              <a:off x="8717059" y="4625845"/>
              <a:ext cx="3048528" cy="1203455"/>
              <a:chOff x="11752888" y="3654926"/>
              <a:chExt cx="5347499" cy="5347499"/>
            </a:xfrm>
          </p:grpSpPr>
          <p:grpSp>
            <p:nvGrpSpPr>
              <p:cNvPr id="63" name="그룹 1003">
                <a:extLst>
                  <a:ext uri="{FF2B5EF4-FFF2-40B4-BE49-F238E27FC236}">
                    <a16:creationId xmlns:a16="http://schemas.microsoft.com/office/drawing/2014/main" id="{C798AE7C-2754-84AA-523A-622B90976B53}"/>
                  </a:ext>
                </a:extLst>
              </p:cNvPr>
              <p:cNvGrpSpPr/>
              <p:nvPr/>
            </p:nvGrpSpPr>
            <p:grpSpPr>
              <a:xfrm>
                <a:off x="11752888" y="3654926"/>
                <a:ext cx="5347499" cy="5347499"/>
                <a:chOff x="11752888" y="3654926"/>
                <a:chExt cx="5347499" cy="5347499"/>
              </a:xfrm>
            </p:grpSpPr>
            <p:pic>
              <p:nvPicPr>
                <p:cNvPr id="962" name="Object 8">
                  <a:extLst>
                    <a:ext uri="{FF2B5EF4-FFF2-40B4-BE49-F238E27FC236}">
                      <a16:creationId xmlns:a16="http://schemas.microsoft.com/office/drawing/2014/main" id="{1C2B0EF3-3148-E926-A3F3-9805D79452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</p:spPr>
            </p:pic>
          </p:grpSp>
          <p:grpSp>
            <p:nvGrpSpPr>
              <p:cNvPr id="960" name="그룹 1003">
                <a:extLst>
                  <a:ext uri="{FF2B5EF4-FFF2-40B4-BE49-F238E27FC236}">
                    <a16:creationId xmlns:a16="http://schemas.microsoft.com/office/drawing/2014/main" id="{DBFFD72C-AC93-4E75-9107-50681BF1F28B}"/>
                  </a:ext>
                </a:extLst>
              </p:cNvPr>
              <p:cNvGrpSpPr/>
              <p:nvPr/>
            </p:nvGrpSpPr>
            <p:grpSpPr>
              <a:xfrm>
                <a:off x="12219888" y="3935724"/>
                <a:ext cx="4568706" cy="4568706"/>
                <a:chOff x="11752888" y="3654926"/>
                <a:chExt cx="5347499" cy="5347499"/>
              </a:xfrm>
            </p:grpSpPr>
            <p:pic>
              <p:nvPicPr>
                <p:cNvPr id="961" name="Object 8">
                  <a:extLst>
                    <a:ext uri="{FF2B5EF4-FFF2-40B4-BE49-F238E27FC236}">
                      <a16:creationId xmlns:a16="http://schemas.microsoft.com/office/drawing/2014/main" id="{0E32D873-45B5-FEC8-647E-891C995CB3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8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1752888" y="3654926"/>
                  <a:ext cx="5347499" cy="534749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1AAF763-29C5-79D8-FA38-B0A54BDF45A8}"/>
                </a:ext>
              </a:extLst>
            </p:cNvPr>
            <p:cNvGrpSpPr/>
            <p:nvPr/>
          </p:nvGrpSpPr>
          <p:grpSpPr>
            <a:xfrm>
              <a:off x="8785601" y="4583728"/>
              <a:ext cx="3325326" cy="1203455"/>
              <a:chOff x="11752886" y="3654926"/>
              <a:chExt cx="5833037" cy="5347499"/>
            </a:xfrm>
          </p:grpSpPr>
          <p:grpSp>
            <p:nvGrpSpPr>
              <p:cNvPr id="59" name="그룹 1003">
                <a:extLst>
                  <a:ext uri="{FF2B5EF4-FFF2-40B4-BE49-F238E27FC236}">
                    <a16:creationId xmlns:a16="http://schemas.microsoft.com/office/drawing/2014/main" id="{6C9AF0CD-B0A2-939F-28D2-A9D9B16B8A01}"/>
                  </a:ext>
                </a:extLst>
              </p:cNvPr>
              <p:cNvGrpSpPr/>
              <p:nvPr/>
            </p:nvGrpSpPr>
            <p:grpSpPr>
              <a:xfrm>
                <a:off x="11752886" y="3654926"/>
                <a:ext cx="5833037" cy="5347499"/>
                <a:chOff x="11752886" y="3654926"/>
                <a:chExt cx="5833037" cy="5347499"/>
              </a:xfrm>
            </p:grpSpPr>
            <p:pic>
              <p:nvPicPr>
                <p:cNvPr id="62" name="Object 8">
                  <a:extLst>
                    <a:ext uri="{FF2B5EF4-FFF2-40B4-BE49-F238E27FC236}">
                      <a16:creationId xmlns:a16="http://schemas.microsoft.com/office/drawing/2014/main" id="{DD4A5FEC-36E0-805E-FC9B-797544F32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 rot="5400000">
                  <a:off x="11995655" y="3412157"/>
                  <a:ext cx="5347499" cy="5833037"/>
                </a:xfrm>
                <a:prstGeom prst="rect">
                  <a:avLst/>
                </a:prstGeom>
              </p:spPr>
            </p:pic>
          </p:grpSp>
          <p:grpSp>
            <p:nvGrpSpPr>
              <p:cNvPr id="60" name="그룹 1003">
                <a:extLst>
                  <a:ext uri="{FF2B5EF4-FFF2-40B4-BE49-F238E27FC236}">
                    <a16:creationId xmlns:a16="http://schemas.microsoft.com/office/drawing/2014/main" id="{F8237936-BB4C-8B68-7052-4453B4C6A53C}"/>
                  </a:ext>
                </a:extLst>
              </p:cNvPr>
              <p:cNvGrpSpPr/>
              <p:nvPr/>
            </p:nvGrpSpPr>
            <p:grpSpPr>
              <a:xfrm>
                <a:off x="12073565" y="4060298"/>
                <a:ext cx="5135878" cy="4568706"/>
                <a:chOff x="11581622" y="3800735"/>
                <a:chExt cx="6011353" cy="5347499"/>
              </a:xfrm>
            </p:grpSpPr>
            <p:pic>
              <p:nvPicPr>
                <p:cNvPr id="61" name="Object 8">
                  <a:extLst>
                    <a:ext uri="{FF2B5EF4-FFF2-40B4-BE49-F238E27FC236}">
                      <a16:creationId xmlns:a16="http://schemas.microsoft.com/office/drawing/2014/main" id="{CD97E84E-B2BD-6FC6-2FEB-F89AAE29C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colorTemperature colorTemp="478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1913549" y="3468808"/>
                  <a:ext cx="5347499" cy="6011353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56" name="Object 18">
            <a:extLst>
              <a:ext uri="{FF2B5EF4-FFF2-40B4-BE49-F238E27FC236}">
                <a16:creationId xmlns:a16="http://schemas.microsoft.com/office/drawing/2014/main" id="{A1F8C703-092E-924A-7CED-52722B6FD973}"/>
              </a:ext>
            </a:extLst>
          </p:cNvPr>
          <p:cNvSpPr txBox="1"/>
          <p:nvPr/>
        </p:nvSpPr>
        <p:spPr>
          <a:xfrm>
            <a:off x="12056824" y="5117844"/>
            <a:ext cx="3000779" cy="40011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스티로폼 </a:t>
            </a:r>
            <a:r>
              <a: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– </a:t>
            </a:r>
            <a:r>
              <a:rPr lang="ko-KR" altLang="en-US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육개장 </a:t>
            </a:r>
            <a:r>
              <a:rPr lang="ko-KR" altLang="en-US" sz="2000" kern="0" spc="-2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라면곽</a:t>
            </a:r>
            <a:r>
              <a:rPr lang="ko-KR" altLang="en-US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 </a:t>
            </a:r>
            <a:endParaRPr lang="en-US" altLang="ko-KR" sz="20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</p:txBody>
      </p: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EDB7BA30-D2E1-4E9F-B3BA-A9A33A0634FD}"/>
              </a:ext>
            </a:extLst>
          </p:cNvPr>
          <p:cNvGrpSpPr/>
          <p:nvPr/>
        </p:nvGrpSpPr>
        <p:grpSpPr>
          <a:xfrm>
            <a:off x="12286403" y="6227596"/>
            <a:ext cx="2543002" cy="931836"/>
            <a:chOff x="8719569" y="4876225"/>
            <a:chExt cx="2543002" cy="931836"/>
          </a:xfrm>
          <a:scene3d>
            <a:camera prst="obliqueTopRight"/>
            <a:lightRig rig="threePt" dir="t"/>
          </a:scene3d>
        </p:grpSpPr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3070A3CE-8D03-BB80-9D89-32EF043A569D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9C2D594C-10A3-DFE1-497D-62D4E89DE925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972" name="그룹 1003">
                  <a:extLst>
                    <a:ext uri="{FF2B5EF4-FFF2-40B4-BE49-F238E27FC236}">
                      <a16:creationId xmlns:a16="http://schemas.microsoft.com/office/drawing/2014/main" id="{1E00C78E-98C8-915A-EEAC-DB52991CA818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975" name="Object 8">
                    <a:extLst>
                      <a:ext uri="{FF2B5EF4-FFF2-40B4-BE49-F238E27FC236}">
                        <a16:creationId xmlns:a16="http://schemas.microsoft.com/office/drawing/2014/main" id="{522BF153-5EB9-DB0A-E7E5-304715430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73" name="그룹 1003">
                  <a:extLst>
                    <a:ext uri="{FF2B5EF4-FFF2-40B4-BE49-F238E27FC236}">
                      <a16:creationId xmlns:a16="http://schemas.microsoft.com/office/drawing/2014/main" id="{E7889E83-FA05-E26B-8D70-313B31A03D50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974" name="Object 8">
                    <a:extLst>
                      <a:ext uri="{FF2B5EF4-FFF2-40B4-BE49-F238E27FC236}">
                        <a16:creationId xmlns:a16="http://schemas.microsoft.com/office/drawing/2014/main" id="{F38765EC-FCAC-1EDB-8D7D-35A13C278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67" name="그룹 966">
                <a:extLst>
                  <a:ext uri="{FF2B5EF4-FFF2-40B4-BE49-F238E27FC236}">
                    <a16:creationId xmlns:a16="http://schemas.microsoft.com/office/drawing/2014/main" id="{3EEEAD2F-6779-5C1E-3B7B-1A46C8209FD1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968" name="그룹 1003">
                  <a:extLst>
                    <a:ext uri="{FF2B5EF4-FFF2-40B4-BE49-F238E27FC236}">
                      <a16:creationId xmlns:a16="http://schemas.microsoft.com/office/drawing/2014/main" id="{D7E0F64A-ECCC-0478-B027-482CB5721546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971" name="Object 8">
                    <a:extLst>
                      <a:ext uri="{FF2B5EF4-FFF2-40B4-BE49-F238E27FC236}">
                        <a16:creationId xmlns:a16="http://schemas.microsoft.com/office/drawing/2014/main" id="{3BED80A8-7F72-C57C-53AE-B487700610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9" name="그룹 1003">
                  <a:extLst>
                    <a:ext uri="{FF2B5EF4-FFF2-40B4-BE49-F238E27FC236}">
                      <a16:creationId xmlns:a16="http://schemas.microsoft.com/office/drawing/2014/main" id="{86058322-BE23-B2E0-8E6E-4BF9E2540059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970" name="Object 8">
                    <a:extLst>
                      <a:ext uri="{FF2B5EF4-FFF2-40B4-BE49-F238E27FC236}">
                        <a16:creationId xmlns:a16="http://schemas.microsoft.com/office/drawing/2014/main" id="{A2530CB8-9ACE-B23F-AC8A-98DBA5E91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965" name="Object 18">
              <a:extLst>
                <a:ext uri="{FF2B5EF4-FFF2-40B4-BE49-F238E27FC236}">
                  <a16:creationId xmlns:a16="http://schemas.microsoft.com/office/drawing/2014/main" id="{F8978AA7-126A-E510-9BC0-8FEF93822FCB}"/>
                </a:ext>
              </a:extLst>
            </p:cNvPr>
            <p:cNvSpPr txBox="1"/>
            <p:nvPr/>
          </p:nvSpPr>
          <p:spPr>
            <a:xfrm>
              <a:off x="8774829" y="5129288"/>
              <a:ext cx="24877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플라스틱 </a:t>
              </a:r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- 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물병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1492476" y="1064838"/>
            <a:ext cx="7998472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이미지 </a:t>
            </a:r>
            <a:r>
              <a:rPr lang="ko-KR" altLang="en-US" sz="6000" kern="0" spc="-400" dirty="0" err="1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전처리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3600" y="1546173"/>
            <a:ext cx="8203529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정확도 높은 모델링을 위한 이미지 데이터 정제 과정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4" name="그룹 1004"/>
          <p:cNvGrpSpPr/>
          <p:nvPr/>
        </p:nvGrpSpPr>
        <p:grpSpPr>
          <a:xfrm>
            <a:off x="1515110" y="2152981"/>
            <a:ext cx="10250476" cy="152788"/>
            <a:chOff x="1515110" y="2152981"/>
            <a:chExt cx="10250476" cy="152788"/>
          </a:xfrm>
          <a:scene3d>
            <a:camera prst="obliqueTopRight"/>
            <a:lightRig rig="threePt" dir="t"/>
          </a:scene3d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5110" y="2152981"/>
              <a:ext cx="10250476" cy="15278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58990" y="1311502"/>
            <a:ext cx="562013" cy="2142887"/>
            <a:chOff x="16458990" y="1311502"/>
            <a:chExt cx="562013" cy="2142887"/>
          </a:xfrm>
          <a:scene3d>
            <a:camera prst="obliqueTopRight"/>
            <a:lightRig rig="threePt" dir="t"/>
          </a:scene3d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58990" y="1311502"/>
              <a:ext cx="562013" cy="214288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80305" y="4096856"/>
            <a:ext cx="3793646" cy="3793646"/>
            <a:chOff x="1492479" y="4096856"/>
            <a:chExt cx="3793646" cy="3793646"/>
          </a:xfrm>
          <a:scene3d>
            <a:camera prst="obliqueTopRight"/>
            <a:lightRig rig="threePt" dir="t"/>
          </a:scene3d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92479" y="4096856"/>
              <a:ext cx="3793646" cy="3793646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228600" y="8134019"/>
            <a:ext cx="6097056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각</a:t>
            </a:r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팀원이 원본 데이터를 </a:t>
            </a:r>
            <a:r>
              <a:rPr lang="ko-KR" altLang="en-US" sz="2400" kern="0" spc="-2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전처리</a:t>
            </a:r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,</a:t>
            </a:r>
          </a:p>
          <a:p>
            <a:pPr algn="ctr"/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5,000 ~ 6,000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장으로 증폭</a:t>
            </a:r>
            <a:endParaRPr lang="en-US" sz="24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9585" y="3242358"/>
            <a:ext cx="6097056" cy="707886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Preprocessed Image</a:t>
            </a:r>
            <a:endParaRPr lang="en-US" sz="3200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57558" y="5342143"/>
            <a:ext cx="2039140" cy="1323439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4000" kern="0" spc="-300" dirty="0">
                <a:solidFill>
                  <a:srgbClr val="CD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oto Sans CJK KR Regular" pitchFamily="34" charset="0"/>
              </a:rPr>
              <a:t>Total:</a:t>
            </a:r>
            <a:r>
              <a:rPr lang="en-US" sz="4000" kern="0" spc="-300" dirty="0">
                <a:solidFill>
                  <a:srgbClr val="CD646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26,000</a:t>
            </a:r>
            <a:endParaRPr lang="en-US" sz="12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935B176-09AB-125D-442F-0623078A02AF}"/>
              </a:ext>
            </a:extLst>
          </p:cNvPr>
          <p:cNvGrpSpPr/>
          <p:nvPr/>
        </p:nvGrpSpPr>
        <p:grpSpPr>
          <a:xfrm>
            <a:off x="6567244" y="3968602"/>
            <a:ext cx="2331941" cy="931836"/>
            <a:chOff x="8719569" y="4876225"/>
            <a:chExt cx="2331941" cy="931836"/>
          </a:xfrm>
          <a:scene3d>
            <a:camera prst="obliqueTopRight"/>
            <a:lightRig rig="threePt" dir="t"/>
          </a:scene3d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D94F6687-C353-E3E0-1B5E-26D9222FA934}"/>
                </a:ext>
              </a:extLst>
            </p:cNvPr>
            <p:cNvGrpSpPr/>
            <p:nvPr/>
          </p:nvGrpSpPr>
          <p:grpSpPr>
            <a:xfrm>
              <a:off x="8719569" y="4876225"/>
              <a:ext cx="2331941" cy="931836"/>
              <a:chOff x="8717059" y="4583728"/>
              <a:chExt cx="3117071" cy="1245572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41EF988A-B529-B887-4FEF-B17C277EAD91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1003" name="그룹 1003"/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9" name="Object 8"/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" name="그룹 1003">
                  <a:extLst>
                    <a:ext uri="{FF2B5EF4-FFF2-40B4-BE49-F238E27FC236}">
                      <a16:creationId xmlns:a16="http://schemas.microsoft.com/office/drawing/2014/main" id="{C20708F1-4532-50FF-D889-18238901008F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4" name="Object 8">
                    <a:extLst>
                      <a:ext uri="{FF2B5EF4-FFF2-40B4-BE49-F238E27FC236}">
                        <a16:creationId xmlns:a16="http://schemas.microsoft.com/office/drawing/2014/main" id="{035936E2-46B1-39BC-801B-9F2824E677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09CA2D8B-8707-8640-00DA-31B23CCC20FA}"/>
                  </a:ext>
                </a:extLst>
              </p:cNvPr>
              <p:cNvGrpSpPr/>
              <p:nvPr/>
            </p:nvGrpSpPr>
            <p:grpSpPr>
              <a:xfrm>
                <a:off x="8785602" y="4583728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10" name="그룹 1003">
                  <a:extLst>
                    <a:ext uri="{FF2B5EF4-FFF2-40B4-BE49-F238E27FC236}">
                      <a16:creationId xmlns:a16="http://schemas.microsoft.com/office/drawing/2014/main" id="{3078F990-7E91-B090-8F5D-76AF3990A642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22" name="Object 8">
                    <a:extLst>
                      <a:ext uri="{FF2B5EF4-FFF2-40B4-BE49-F238E27FC236}">
                        <a16:creationId xmlns:a16="http://schemas.microsoft.com/office/drawing/2014/main" id="{8D6671DC-1F7B-A511-367A-11176B83FF3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" name="그룹 1003">
                  <a:extLst>
                    <a:ext uri="{FF2B5EF4-FFF2-40B4-BE49-F238E27FC236}">
                      <a16:creationId xmlns:a16="http://schemas.microsoft.com/office/drawing/2014/main" id="{4EAA0F36-7BD1-D55D-E9EE-14687FC7274E}"/>
                    </a:ext>
                  </a:extLst>
                </p:cNvPr>
                <p:cNvGrpSpPr/>
                <p:nvPr/>
              </p:nvGrpSpPr>
              <p:grpSpPr>
                <a:xfrm>
                  <a:off x="12130554" y="4086588"/>
                  <a:ext cx="4568706" cy="4568706"/>
                  <a:chOff x="11648326" y="3831506"/>
                  <a:chExt cx="5347499" cy="5347499"/>
                </a:xfrm>
              </p:grpSpPr>
              <p:pic>
                <p:nvPicPr>
                  <p:cNvPr id="21" name="Object 8">
                    <a:extLst>
                      <a:ext uri="{FF2B5EF4-FFF2-40B4-BE49-F238E27FC236}">
                        <a16:creationId xmlns:a16="http://schemas.microsoft.com/office/drawing/2014/main" id="{81AAEE69-7122-C051-7EAD-F659F43371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648326" y="383150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E37990-D2B9-3EAC-8567-BA8AE56CB3B0}"/>
                </a:ext>
              </a:extLst>
            </p:cNvPr>
            <p:cNvSpPr txBox="1"/>
            <p:nvPr/>
          </p:nvSpPr>
          <p:spPr>
            <a:xfrm>
              <a:off x="8794005" y="4961334"/>
              <a:ext cx="213698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사이즈 설정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150 X 150 </a:t>
              </a:r>
              <a:r>
                <a:rPr lang="en-US" altLang="ko-KR" sz="2000" kern="0" spc="-2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px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 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0617E45-B66A-5D51-BE32-FC5720BCC3F9}"/>
              </a:ext>
            </a:extLst>
          </p:cNvPr>
          <p:cNvGrpSpPr/>
          <p:nvPr/>
        </p:nvGrpSpPr>
        <p:grpSpPr>
          <a:xfrm>
            <a:off x="6657846" y="6311670"/>
            <a:ext cx="2099457" cy="931836"/>
            <a:chOff x="8719569" y="4876225"/>
            <a:chExt cx="2540343" cy="931836"/>
          </a:xfrm>
          <a:scene3d>
            <a:camera prst="obliqueTopRight"/>
            <a:lightRig rig="threePt" dir="t"/>
          </a:scene3d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AF89CB4-AAF4-13CF-29D3-9D66670FAC8F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64698AAB-16C3-74C9-B111-47CFCD0E4050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37" name="그룹 1003">
                  <a:extLst>
                    <a:ext uri="{FF2B5EF4-FFF2-40B4-BE49-F238E27FC236}">
                      <a16:creationId xmlns:a16="http://schemas.microsoft.com/office/drawing/2014/main" id="{2799347F-66D0-7C4B-C83A-8D0C30967C35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40" name="Object 8">
                    <a:extLst>
                      <a:ext uri="{FF2B5EF4-FFF2-40B4-BE49-F238E27FC236}">
                        <a16:creationId xmlns:a16="http://schemas.microsoft.com/office/drawing/2014/main" id="{E751BAD8-CEE4-8F68-F169-361A2308F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그룹 1003">
                  <a:extLst>
                    <a:ext uri="{FF2B5EF4-FFF2-40B4-BE49-F238E27FC236}">
                      <a16:creationId xmlns:a16="http://schemas.microsoft.com/office/drawing/2014/main" id="{FE0B7B2E-ECD0-439B-8105-58671A0AD3B9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39" name="Object 8">
                    <a:extLst>
                      <a:ext uri="{FF2B5EF4-FFF2-40B4-BE49-F238E27FC236}">
                        <a16:creationId xmlns:a16="http://schemas.microsoft.com/office/drawing/2014/main" id="{BE9CB222-15AD-1FB8-01FA-9A145193DE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E2E403B0-D1B6-DB63-54FD-C267E7F1E33F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33" name="그룹 1003">
                  <a:extLst>
                    <a:ext uri="{FF2B5EF4-FFF2-40B4-BE49-F238E27FC236}">
                      <a16:creationId xmlns:a16="http://schemas.microsoft.com/office/drawing/2014/main" id="{4FB30879-74A7-8E31-EE01-AB01FD518EA7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36" name="Object 8">
                    <a:extLst>
                      <a:ext uri="{FF2B5EF4-FFF2-40B4-BE49-F238E27FC236}">
                        <a16:creationId xmlns:a16="http://schemas.microsoft.com/office/drawing/2014/main" id="{6183FC7F-40E6-DE43-70CD-6986F58805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그룹 1003">
                  <a:extLst>
                    <a:ext uri="{FF2B5EF4-FFF2-40B4-BE49-F238E27FC236}">
                      <a16:creationId xmlns:a16="http://schemas.microsoft.com/office/drawing/2014/main" id="{A8908E82-CCDB-BC43-44F7-5F44A5C8EE00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35" name="Object 8">
                    <a:extLst>
                      <a:ext uri="{FF2B5EF4-FFF2-40B4-BE49-F238E27FC236}">
                        <a16:creationId xmlns:a16="http://schemas.microsoft.com/office/drawing/2014/main" id="{8F73E84F-B163-FB4C-DAD5-BE1ED52A15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30" name="Object 18">
              <a:extLst>
                <a:ext uri="{FF2B5EF4-FFF2-40B4-BE49-F238E27FC236}">
                  <a16:creationId xmlns:a16="http://schemas.microsoft.com/office/drawing/2014/main" id="{9FF95EAE-A5C6-6FDD-D5EF-82E973FB0773}"/>
                </a:ext>
              </a:extLst>
            </p:cNvPr>
            <p:cNvSpPr txBox="1"/>
            <p:nvPr/>
          </p:nvSpPr>
          <p:spPr>
            <a:xfrm>
              <a:off x="8772170" y="5003630"/>
              <a:ext cx="2487742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회전 각도 설정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45 ~ 90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540D96D-7DBC-E200-62B8-A1331DD059E9}"/>
              </a:ext>
            </a:extLst>
          </p:cNvPr>
          <p:cNvGrpSpPr/>
          <p:nvPr/>
        </p:nvGrpSpPr>
        <p:grpSpPr>
          <a:xfrm>
            <a:off x="6901380" y="5058376"/>
            <a:ext cx="1745578" cy="931836"/>
            <a:chOff x="8719569" y="4876225"/>
            <a:chExt cx="2555702" cy="931836"/>
          </a:xfrm>
          <a:scene3d>
            <a:camera prst="obliqueTopRight"/>
            <a:lightRig rig="threePt" dir="t"/>
          </a:scene3d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D6412869-83A2-BA13-9F2E-2091A39A5277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F683CA83-61BA-47D9-0687-1E864E69A507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50" name="그룹 1003">
                  <a:extLst>
                    <a:ext uri="{FF2B5EF4-FFF2-40B4-BE49-F238E27FC236}">
                      <a16:creationId xmlns:a16="http://schemas.microsoft.com/office/drawing/2014/main" id="{80D6E475-C424-245E-EDBB-D46EA0BF84AD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53" name="Object 8">
                    <a:extLst>
                      <a:ext uri="{FF2B5EF4-FFF2-40B4-BE49-F238E27FC236}">
                        <a16:creationId xmlns:a16="http://schemas.microsoft.com/office/drawing/2014/main" id="{4BB14546-F9F4-9FDD-E8B6-2165035E64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그룹 1003">
                  <a:extLst>
                    <a:ext uri="{FF2B5EF4-FFF2-40B4-BE49-F238E27FC236}">
                      <a16:creationId xmlns:a16="http://schemas.microsoft.com/office/drawing/2014/main" id="{676E0CB8-1521-B95A-EC04-52D7030E34A2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52" name="Object 8">
                    <a:extLst>
                      <a:ext uri="{FF2B5EF4-FFF2-40B4-BE49-F238E27FC236}">
                        <a16:creationId xmlns:a16="http://schemas.microsoft.com/office/drawing/2014/main" id="{272CCB74-18C6-41D8-EF41-B02A04AC63E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C7BF021-1C11-9A2D-B395-A27400D4DE54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46" name="그룹 1003">
                  <a:extLst>
                    <a:ext uri="{FF2B5EF4-FFF2-40B4-BE49-F238E27FC236}">
                      <a16:creationId xmlns:a16="http://schemas.microsoft.com/office/drawing/2014/main" id="{26422D24-CA2E-05CF-17BD-A3D86E3783E2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49" name="Object 8">
                    <a:extLst>
                      <a:ext uri="{FF2B5EF4-FFF2-40B4-BE49-F238E27FC236}">
                        <a16:creationId xmlns:a16="http://schemas.microsoft.com/office/drawing/2014/main" id="{7BC61B3F-09C0-98A5-643B-8EF4A9DE0C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7" name="그룹 1003">
                  <a:extLst>
                    <a:ext uri="{FF2B5EF4-FFF2-40B4-BE49-F238E27FC236}">
                      <a16:creationId xmlns:a16="http://schemas.microsoft.com/office/drawing/2014/main" id="{54F8237D-582A-C265-A55A-5E331B3DEF24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48" name="Object 8">
                    <a:extLst>
                      <a:ext uri="{FF2B5EF4-FFF2-40B4-BE49-F238E27FC236}">
                        <a16:creationId xmlns:a16="http://schemas.microsoft.com/office/drawing/2014/main" id="{AAF17CBD-5815-79D5-334F-19D36530E8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3" name="Object 18">
              <a:extLst>
                <a:ext uri="{FF2B5EF4-FFF2-40B4-BE49-F238E27FC236}">
                  <a16:creationId xmlns:a16="http://schemas.microsoft.com/office/drawing/2014/main" id="{D3782B91-BC2D-2BE8-AAAC-AA34706136CA}"/>
                </a:ext>
              </a:extLst>
            </p:cNvPr>
            <p:cNvSpPr txBox="1"/>
            <p:nvPr/>
          </p:nvSpPr>
          <p:spPr>
            <a:xfrm>
              <a:off x="8787530" y="4961349"/>
              <a:ext cx="248774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그레이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스케일링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AF5595-0A0F-07E1-1DDC-55977EAC0D4C}"/>
              </a:ext>
            </a:extLst>
          </p:cNvPr>
          <p:cNvGrpSpPr/>
          <p:nvPr/>
        </p:nvGrpSpPr>
        <p:grpSpPr>
          <a:xfrm>
            <a:off x="6217111" y="7479340"/>
            <a:ext cx="3000779" cy="931836"/>
            <a:chOff x="6217111" y="7152192"/>
            <a:chExt cx="3000779" cy="931836"/>
          </a:xfrm>
          <a:scene3d>
            <a:camera prst="obliqueTopRight"/>
            <a:lightRig rig="threePt" dir="t"/>
          </a:scene3d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5E44EBE2-0483-971F-08E8-D404FB581A61}"/>
                </a:ext>
              </a:extLst>
            </p:cNvPr>
            <p:cNvGrpSpPr/>
            <p:nvPr/>
          </p:nvGrpSpPr>
          <p:grpSpPr>
            <a:xfrm>
              <a:off x="6930667" y="7152192"/>
              <a:ext cx="1574748" cy="931836"/>
              <a:chOff x="8717059" y="4583728"/>
              <a:chExt cx="3393868" cy="1245572"/>
            </a:xfrm>
          </p:grpSpPr>
          <p:grpSp>
            <p:nvGrpSpPr>
              <p:cNvPr id="57" name="그룹 56">
                <a:extLst>
                  <a:ext uri="{FF2B5EF4-FFF2-40B4-BE49-F238E27FC236}">
                    <a16:creationId xmlns:a16="http://schemas.microsoft.com/office/drawing/2014/main" id="{29198BA7-DC20-8158-08A1-C787B36961F0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63" name="그룹 1003">
                  <a:extLst>
                    <a:ext uri="{FF2B5EF4-FFF2-40B4-BE49-F238E27FC236}">
                      <a16:creationId xmlns:a16="http://schemas.microsoft.com/office/drawing/2014/main" id="{C798AE7C-2754-84AA-523A-622B90976B53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962" name="Object 8">
                    <a:extLst>
                      <a:ext uri="{FF2B5EF4-FFF2-40B4-BE49-F238E27FC236}">
                        <a16:creationId xmlns:a16="http://schemas.microsoft.com/office/drawing/2014/main" id="{1C2B0EF3-3148-E926-A3F3-9805D794522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0" name="그룹 1003">
                  <a:extLst>
                    <a:ext uri="{FF2B5EF4-FFF2-40B4-BE49-F238E27FC236}">
                      <a16:creationId xmlns:a16="http://schemas.microsoft.com/office/drawing/2014/main" id="{DBFFD72C-AC93-4E75-9107-50681BF1F28B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961" name="Object 8">
                    <a:extLst>
                      <a:ext uri="{FF2B5EF4-FFF2-40B4-BE49-F238E27FC236}">
                        <a16:creationId xmlns:a16="http://schemas.microsoft.com/office/drawing/2014/main" id="{0E32D873-45B5-FEC8-647E-891C995CB3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A1AAF763-29C5-79D8-FA38-B0A54BDF45A8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59" name="그룹 1003">
                  <a:extLst>
                    <a:ext uri="{FF2B5EF4-FFF2-40B4-BE49-F238E27FC236}">
                      <a16:creationId xmlns:a16="http://schemas.microsoft.com/office/drawing/2014/main" id="{6C9AF0CD-B0A2-939F-28D2-A9D9B16B8A01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62" name="Object 8">
                    <a:extLst>
                      <a:ext uri="{FF2B5EF4-FFF2-40B4-BE49-F238E27FC236}">
                        <a16:creationId xmlns:a16="http://schemas.microsoft.com/office/drawing/2014/main" id="{DD4A5FEC-36E0-805E-FC9B-797544F3239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0" name="그룹 1003">
                  <a:extLst>
                    <a:ext uri="{FF2B5EF4-FFF2-40B4-BE49-F238E27FC236}">
                      <a16:creationId xmlns:a16="http://schemas.microsoft.com/office/drawing/2014/main" id="{F8237936-BB4C-8B68-7052-4453B4C6A53C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61" name="Object 8">
                    <a:extLst>
                      <a:ext uri="{FF2B5EF4-FFF2-40B4-BE49-F238E27FC236}">
                        <a16:creationId xmlns:a16="http://schemas.microsoft.com/office/drawing/2014/main" id="{CD97E84E-B2BD-6FC6-2FEB-F89AAE29CF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56" name="Object 18">
              <a:extLst>
                <a:ext uri="{FF2B5EF4-FFF2-40B4-BE49-F238E27FC236}">
                  <a16:creationId xmlns:a16="http://schemas.microsoft.com/office/drawing/2014/main" id="{A1F8C703-092E-924A-7CED-52722B6FD973}"/>
                </a:ext>
              </a:extLst>
            </p:cNvPr>
            <p:cNvSpPr txBox="1"/>
            <p:nvPr/>
          </p:nvSpPr>
          <p:spPr>
            <a:xfrm>
              <a:off x="6217111" y="7405255"/>
              <a:ext cx="300077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블러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처리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EDB7BA30-D2E1-4E9F-B3BA-A9A33A0634FD}"/>
              </a:ext>
            </a:extLst>
          </p:cNvPr>
          <p:cNvGrpSpPr/>
          <p:nvPr/>
        </p:nvGrpSpPr>
        <p:grpSpPr>
          <a:xfrm>
            <a:off x="6762894" y="8639776"/>
            <a:ext cx="1910595" cy="847124"/>
            <a:chOff x="8719569" y="4876225"/>
            <a:chExt cx="2543002" cy="931836"/>
          </a:xfrm>
          <a:scene3d>
            <a:camera prst="obliqueTopRight"/>
            <a:lightRig rig="threePt" dir="t"/>
          </a:scene3d>
        </p:grpSpPr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3070A3CE-8D03-BB80-9D89-32EF043A569D}"/>
                </a:ext>
              </a:extLst>
            </p:cNvPr>
            <p:cNvGrpSpPr/>
            <p:nvPr/>
          </p:nvGrpSpPr>
          <p:grpSpPr>
            <a:xfrm>
              <a:off x="8719569" y="4876225"/>
              <a:ext cx="2539018" cy="931836"/>
              <a:chOff x="8717059" y="4583728"/>
              <a:chExt cx="3393868" cy="1245572"/>
            </a:xfrm>
          </p:grpSpPr>
          <p:grpSp>
            <p:nvGrpSpPr>
              <p:cNvPr id="966" name="그룹 965">
                <a:extLst>
                  <a:ext uri="{FF2B5EF4-FFF2-40B4-BE49-F238E27FC236}">
                    <a16:creationId xmlns:a16="http://schemas.microsoft.com/office/drawing/2014/main" id="{9C2D594C-10A3-DFE1-497D-62D4E89DE925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972" name="그룹 1003">
                  <a:extLst>
                    <a:ext uri="{FF2B5EF4-FFF2-40B4-BE49-F238E27FC236}">
                      <a16:creationId xmlns:a16="http://schemas.microsoft.com/office/drawing/2014/main" id="{1E00C78E-98C8-915A-EEAC-DB52991CA818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975" name="Object 8">
                    <a:extLst>
                      <a:ext uri="{FF2B5EF4-FFF2-40B4-BE49-F238E27FC236}">
                        <a16:creationId xmlns:a16="http://schemas.microsoft.com/office/drawing/2014/main" id="{522BF153-5EB9-DB0A-E7E5-304715430E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73" name="그룹 1003">
                  <a:extLst>
                    <a:ext uri="{FF2B5EF4-FFF2-40B4-BE49-F238E27FC236}">
                      <a16:creationId xmlns:a16="http://schemas.microsoft.com/office/drawing/2014/main" id="{E7889E83-FA05-E26B-8D70-313B31A03D50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974" name="Object 8">
                    <a:extLst>
                      <a:ext uri="{FF2B5EF4-FFF2-40B4-BE49-F238E27FC236}">
                        <a16:creationId xmlns:a16="http://schemas.microsoft.com/office/drawing/2014/main" id="{F38765EC-FCAC-1EDB-8D7D-35A13C278E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967" name="그룹 966">
                <a:extLst>
                  <a:ext uri="{FF2B5EF4-FFF2-40B4-BE49-F238E27FC236}">
                    <a16:creationId xmlns:a16="http://schemas.microsoft.com/office/drawing/2014/main" id="{3EEEAD2F-6779-5C1E-3B7B-1A46C8209FD1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968" name="그룹 1003">
                  <a:extLst>
                    <a:ext uri="{FF2B5EF4-FFF2-40B4-BE49-F238E27FC236}">
                      <a16:creationId xmlns:a16="http://schemas.microsoft.com/office/drawing/2014/main" id="{D7E0F64A-ECCC-0478-B027-482CB5721546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971" name="Object 8">
                    <a:extLst>
                      <a:ext uri="{FF2B5EF4-FFF2-40B4-BE49-F238E27FC236}">
                        <a16:creationId xmlns:a16="http://schemas.microsoft.com/office/drawing/2014/main" id="{3BED80A8-7F72-C57C-53AE-B487700610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9" name="그룹 1003">
                  <a:extLst>
                    <a:ext uri="{FF2B5EF4-FFF2-40B4-BE49-F238E27FC236}">
                      <a16:creationId xmlns:a16="http://schemas.microsoft.com/office/drawing/2014/main" id="{86058322-BE23-B2E0-8E6E-4BF9E2540059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970" name="Object 8">
                    <a:extLst>
                      <a:ext uri="{FF2B5EF4-FFF2-40B4-BE49-F238E27FC236}">
                        <a16:creationId xmlns:a16="http://schemas.microsoft.com/office/drawing/2014/main" id="{A2530CB8-9ACE-B23F-AC8A-98DBA5E91FA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965" name="Object 18">
              <a:extLst>
                <a:ext uri="{FF2B5EF4-FFF2-40B4-BE49-F238E27FC236}">
                  <a16:creationId xmlns:a16="http://schemas.microsoft.com/office/drawing/2014/main" id="{F8978AA7-126A-E510-9BC0-8FEF93822FCB}"/>
                </a:ext>
              </a:extLst>
            </p:cNvPr>
            <p:cNvSpPr txBox="1"/>
            <p:nvPr/>
          </p:nvSpPr>
          <p:spPr>
            <a:xfrm>
              <a:off x="8774829" y="5129288"/>
              <a:ext cx="2487742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샤프닝</a:t>
              </a:r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처리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984" name="그룹 983">
            <a:extLst>
              <a:ext uri="{FF2B5EF4-FFF2-40B4-BE49-F238E27FC236}">
                <a16:creationId xmlns:a16="http://schemas.microsoft.com/office/drawing/2014/main" id="{17022CCB-9669-50CE-8BD7-DB14A3285D9B}"/>
              </a:ext>
            </a:extLst>
          </p:cNvPr>
          <p:cNvGrpSpPr/>
          <p:nvPr/>
        </p:nvGrpSpPr>
        <p:grpSpPr>
          <a:xfrm>
            <a:off x="10450809" y="3313065"/>
            <a:ext cx="5474991" cy="2897235"/>
            <a:chOff x="10378299" y="3168388"/>
            <a:chExt cx="5474991" cy="2897235"/>
          </a:xfrm>
          <a:scene3d>
            <a:camera prst="obliqueTopRight"/>
            <a:lightRig rig="threePt" dir="t"/>
          </a:scene3d>
        </p:grpSpPr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7C856679-21AD-7BEF-7816-A390DB3C8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8299" y="3168388"/>
              <a:ext cx="2280663" cy="2280663"/>
            </a:xfrm>
            <a:prstGeom prst="rect">
              <a:avLst/>
            </a:prstGeom>
          </p:spPr>
        </p:pic>
        <p:pic>
          <p:nvPicPr>
            <p:cNvPr id="977" name="그림 976">
              <a:extLst>
                <a:ext uri="{FF2B5EF4-FFF2-40B4-BE49-F238E27FC236}">
                  <a16:creationId xmlns:a16="http://schemas.microsoft.com/office/drawing/2014/main" id="{E5FDE9C0-7840-BFA0-A289-323E793F4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2627" y="3168388"/>
              <a:ext cx="2280663" cy="2280663"/>
            </a:xfrm>
            <a:prstGeom prst="rect">
              <a:avLst/>
            </a:prstGeom>
          </p:spPr>
        </p:pic>
        <p:sp>
          <p:nvSpPr>
            <p:cNvPr id="978" name="Object 13">
              <a:extLst>
                <a:ext uri="{FF2B5EF4-FFF2-40B4-BE49-F238E27FC236}">
                  <a16:creationId xmlns:a16="http://schemas.microsoft.com/office/drawing/2014/main" id="{AC01F18B-9050-60CF-7597-5961D11531E2}"/>
                </a:ext>
              </a:extLst>
            </p:cNvPr>
            <p:cNvSpPr txBox="1"/>
            <p:nvPr/>
          </p:nvSpPr>
          <p:spPr>
            <a:xfrm>
              <a:off x="10805130" y="5542403"/>
              <a:ext cx="142699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200">
                  <a:solidFill>
                    <a:srgbClr val="206D3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Gmarket Sans Medium" pitchFamily="34" charset="0"/>
                </a:rPr>
                <a:t>회전</a:t>
              </a:r>
              <a:endParaRPr 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  <p:sp>
          <p:nvSpPr>
            <p:cNvPr id="979" name="Object 13">
              <a:extLst>
                <a:ext uri="{FF2B5EF4-FFF2-40B4-BE49-F238E27FC236}">
                  <a16:creationId xmlns:a16="http://schemas.microsoft.com/office/drawing/2014/main" id="{41ADDB84-173F-D5F9-A71B-B6F4384D2F4E}"/>
                </a:ext>
              </a:extLst>
            </p:cNvPr>
            <p:cNvSpPr txBox="1"/>
            <p:nvPr/>
          </p:nvSpPr>
          <p:spPr>
            <a:xfrm>
              <a:off x="14012158" y="5536788"/>
              <a:ext cx="142699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200" dirty="0" err="1">
                  <a:solidFill>
                    <a:srgbClr val="206D3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Gmarket Sans Medium" pitchFamily="34" charset="0"/>
                </a:rPr>
                <a:t>블러</a:t>
              </a:r>
              <a:endParaRPr 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  <p:grpSp>
        <p:nvGrpSpPr>
          <p:cNvPr id="983" name="그룹 982">
            <a:extLst>
              <a:ext uri="{FF2B5EF4-FFF2-40B4-BE49-F238E27FC236}">
                <a16:creationId xmlns:a16="http://schemas.microsoft.com/office/drawing/2014/main" id="{20B6D98E-88EF-DF99-7126-32F5CD995E09}"/>
              </a:ext>
            </a:extLst>
          </p:cNvPr>
          <p:cNvGrpSpPr/>
          <p:nvPr/>
        </p:nvGrpSpPr>
        <p:grpSpPr>
          <a:xfrm>
            <a:off x="12022173" y="6381828"/>
            <a:ext cx="2438805" cy="3105072"/>
            <a:chOff x="12022173" y="6158975"/>
            <a:chExt cx="2438805" cy="3105072"/>
          </a:xfrm>
          <a:scene3d>
            <a:camera prst="obliqueTopRight"/>
            <a:lightRig rig="threePt" dir="t"/>
          </a:scene3d>
        </p:grpSpPr>
        <p:pic>
          <p:nvPicPr>
            <p:cNvPr id="981" name="그림 980">
              <a:extLst>
                <a:ext uri="{FF2B5EF4-FFF2-40B4-BE49-F238E27FC236}">
                  <a16:creationId xmlns:a16="http://schemas.microsoft.com/office/drawing/2014/main" id="{5BE5F0C6-8AAB-0C37-C2F3-A450C3582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022173" y="6158975"/>
              <a:ext cx="2438805" cy="2438805"/>
            </a:xfrm>
            <a:prstGeom prst="rect">
              <a:avLst/>
            </a:prstGeom>
          </p:spPr>
        </p:pic>
        <p:sp>
          <p:nvSpPr>
            <p:cNvPr id="982" name="Object 13">
              <a:extLst>
                <a:ext uri="{FF2B5EF4-FFF2-40B4-BE49-F238E27FC236}">
                  <a16:creationId xmlns:a16="http://schemas.microsoft.com/office/drawing/2014/main" id="{8C554726-37A1-12F7-6435-19F3AE8BA621}"/>
                </a:ext>
              </a:extLst>
            </p:cNvPr>
            <p:cNvSpPr txBox="1"/>
            <p:nvPr/>
          </p:nvSpPr>
          <p:spPr>
            <a:xfrm>
              <a:off x="12528075" y="8740827"/>
              <a:ext cx="1426999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200" dirty="0" err="1">
                  <a:solidFill>
                    <a:srgbClr val="206D38"/>
                  </a:solidFill>
                  <a:latin typeface="나눔스퀘어 네오 ExtraBold" panose="00000900000000000000" pitchFamily="2" charset="-127"/>
                  <a:ea typeface="나눔스퀘어 네오 ExtraBold" panose="00000900000000000000" pitchFamily="2" charset="-127"/>
                  <a:cs typeface="Gmarket Sans Medium" pitchFamily="34" charset="0"/>
                </a:rPr>
                <a:t>샤프닝</a:t>
              </a:r>
              <a:endParaRPr lang="en-US" sz="2000" dirty="0">
                <a:latin typeface="나눔스퀘어 네오 ExtraBold" panose="00000900000000000000" pitchFamily="2" charset="-127"/>
                <a:ea typeface="나눔스퀘어 네오 ExtraBold" panose="000009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526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69B61A16-BAB6-07F9-666A-60CF67F70F7F}"/>
              </a:ext>
            </a:extLst>
          </p:cNvPr>
          <p:cNvGrpSpPr/>
          <p:nvPr/>
        </p:nvGrpSpPr>
        <p:grpSpPr>
          <a:xfrm>
            <a:off x="6016419" y="419100"/>
            <a:ext cx="11280981" cy="9164540"/>
            <a:chOff x="3505200" y="571500"/>
            <a:chExt cx="11280981" cy="9164540"/>
          </a:xfrm>
          <a:scene3d>
            <a:camera prst="obliqueTopRight"/>
            <a:lightRig rig="threePt" dir="t"/>
          </a:scene3d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1EF988A-B529-B887-4FEF-B17C277EAD91}"/>
                </a:ext>
              </a:extLst>
            </p:cNvPr>
            <p:cNvGrpSpPr/>
            <p:nvPr/>
          </p:nvGrpSpPr>
          <p:grpSpPr>
            <a:xfrm>
              <a:off x="8271239" y="571500"/>
              <a:ext cx="1768019" cy="1677811"/>
              <a:chOff x="11752888" y="3654926"/>
              <a:chExt cx="5347499" cy="5347499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752888" y="3654926"/>
                <a:ext cx="5347499" cy="5347499"/>
                <a:chOff x="11752888" y="3654926"/>
                <a:chExt cx="5347499" cy="5347499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 rot="5400000">
                  <a:off x="11752888" y="3654926"/>
                  <a:ext cx="5347499" cy="5347499"/>
                </a:xfrm>
                <a:prstGeom prst="ellipse">
                  <a:avLst/>
                </a:prstGeom>
              </p:spPr>
            </p:pic>
          </p:grpSp>
          <p:grpSp>
            <p:nvGrpSpPr>
              <p:cNvPr id="2" name="그룹 1003">
                <a:extLst>
                  <a:ext uri="{FF2B5EF4-FFF2-40B4-BE49-F238E27FC236}">
                    <a16:creationId xmlns:a16="http://schemas.microsoft.com/office/drawing/2014/main" id="{C20708F1-4532-50FF-D889-18238901008F}"/>
                  </a:ext>
                </a:extLst>
              </p:cNvPr>
              <p:cNvGrpSpPr/>
              <p:nvPr/>
            </p:nvGrpSpPr>
            <p:grpSpPr>
              <a:xfrm>
                <a:off x="12219888" y="3935724"/>
                <a:ext cx="4568706" cy="4568706"/>
                <a:chOff x="11752888" y="3654926"/>
                <a:chExt cx="5347499" cy="5347499"/>
              </a:xfrm>
            </p:grpSpPr>
            <p:pic>
              <p:nvPicPr>
                <p:cNvPr id="4" name="Object 8">
                  <a:extLst>
                    <a:ext uri="{FF2B5EF4-FFF2-40B4-BE49-F238E27FC236}">
                      <a16:creationId xmlns:a16="http://schemas.microsoft.com/office/drawing/2014/main" id="{035936E2-46B1-39BC-801B-9F2824E67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lum bright="70000" contrast="-70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colorTemperature colorTemp="4780"/>
                          </a14:imgEffect>
                          <a14:imgEffect>
                            <a14:saturation sat="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11752888" y="3654926"/>
                  <a:ext cx="5347499" cy="5347499"/>
                </a:xfrm>
                <a:prstGeom prst="ellipse">
                  <a:avLst/>
                </a:prstGeom>
              </p:spPr>
            </p:pic>
          </p:grpSp>
        </p:grpSp>
        <p:sp>
          <p:nvSpPr>
            <p:cNvPr id="24" name="Object 18">
              <a:extLst>
                <a:ext uri="{FF2B5EF4-FFF2-40B4-BE49-F238E27FC236}">
                  <a16:creationId xmlns:a16="http://schemas.microsoft.com/office/drawing/2014/main" id="{C7E37990-D2B9-3EAC-8567-BA8AE56CB3B0}"/>
                </a:ext>
              </a:extLst>
            </p:cNvPr>
            <p:cNvSpPr txBox="1"/>
            <p:nvPr/>
          </p:nvSpPr>
          <p:spPr>
            <a:xfrm>
              <a:off x="8133199" y="1016884"/>
              <a:ext cx="2136981" cy="7078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원본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ko-KR" altLang="en-US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이미지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  <p:grpSp>
          <p:nvGrpSpPr>
            <p:cNvPr id="1065" name="그룹 1064">
              <a:extLst>
                <a:ext uri="{FF2B5EF4-FFF2-40B4-BE49-F238E27FC236}">
                  <a16:creationId xmlns:a16="http://schemas.microsoft.com/office/drawing/2014/main" id="{D635FDBD-F545-8C9E-689E-951963C9BB62}"/>
                </a:ext>
              </a:extLst>
            </p:cNvPr>
            <p:cNvGrpSpPr/>
            <p:nvPr/>
          </p:nvGrpSpPr>
          <p:grpSpPr>
            <a:xfrm>
              <a:off x="8439087" y="5189427"/>
              <a:ext cx="1421378" cy="1268018"/>
              <a:chOff x="8060029" y="4550743"/>
              <a:chExt cx="2136981" cy="1906411"/>
            </a:xfrm>
          </p:grpSpPr>
          <p:grpSp>
            <p:nvGrpSpPr>
              <p:cNvPr id="1015" name="그룹 1014">
                <a:extLst>
                  <a:ext uri="{FF2B5EF4-FFF2-40B4-BE49-F238E27FC236}">
                    <a16:creationId xmlns:a16="http://schemas.microsoft.com/office/drawing/2014/main" id="{2C3E139F-8FC5-7D19-1148-8A94952E3864}"/>
                  </a:ext>
                </a:extLst>
              </p:cNvPr>
              <p:cNvGrpSpPr/>
              <p:nvPr/>
            </p:nvGrpSpPr>
            <p:grpSpPr>
              <a:xfrm>
                <a:off x="8124065" y="4550743"/>
                <a:ext cx="2008910" cy="1906411"/>
                <a:chOff x="11752888" y="3654926"/>
                <a:chExt cx="5347499" cy="5347499"/>
              </a:xfrm>
            </p:grpSpPr>
            <p:grpSp>
              <p:nvGrpSpPr>
                <p:cNvPr id="1016" name="그룹 1003">
                  <a:extLst>
                    <a:ext uri="{FF2B5EF4-FFF2-40B4-BE49-F238E27FC236}">
                      <a16:creationId xmlns:a16="http://schemas.microsoft.com/office/drawing/2014/main" id="{C797B10C-0F09-53F8-5C27-0D6C1C31521F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1019" name="Object 8">
                    <a:extLst>
                      <a:ext uri="{FF2B5EF4-FFF2-40B4-BE49-F238E27FC236}">
                        <a16:creationId xmlns:a16="http://schemas.microsoft.com/office/drawing/2014/main" id="{60BAFFBA-8D57-3C9C-6843-9A550DB410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</p:spPr>
              </p:pic>
            </p:grpSp>
            <p:grpSp>
              <p:nvGrpSpPr>
                <p:cNvPr id="1017" name="그룹 1003">
                  <a:extLst>
                    <a:ext uri="{FF2B5EF4-FFF2-40B4-BE49-F238E27FC236}">
                      <a16:creationId xmlns:a16="http://schemas.microsoft.com/office/drawing/2014/main" id="{692F11EE-1966-B853-DE91-4E0B105D091E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1018" name="Object 8">
                    <a:extLst>
                      <a:ext uri="{FF2B5EF4-FFF2-40B4-BE49-F238E27FC236}">
                        <a16:creationId xmlns:a16="http://schemas.microsoft.com/office/drawing/2014/main" id="{C46ED53E-2E3A-77CF-1395-0A41EA45CA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ellipse">
                    <a:avLst/>
                  </a:prstGeom>
                </p:spPr>
              </p:pic>
            </p:grpSp>
          </p:grpSp>
          <p:sp>
            <p:nvSpPr>
              <p:cNvPr id="1020" name="Object 18">
                <a:extLst>
                  <a:ext uri="{FF2B5EF4-FFF2-40B4-BE49-F238E27FC236}">
                    <a16:creationId xmlns:a16="http://schemas.microsoft.com/office/drawing/2014/main" id="{BCA66A1D-61C5-168A-5290-6DB260158156}"/>
                  </a:ext>
                </a:extLst>
              </p:cNvPr>
              <p:cNvSpPr txBox="1"/>
              <p:nvPr/>
            </p:nvSpPr>
            <p:spPr>
              <a:xfrm>
                <a:off x="8060029" y="490956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최종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en-US" altLang="ko-KR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CSV </a:t>
                </a:r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파일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</p:grpSp>
        <p:grpSp>
          <p:nvGrpSpPr>
            <p:cNvPr id="1021" name="그룹 1002">
              <a:extLst>
                <a:ext uri="{FF2B5EF4-FFF2-40B4-BE49-F238E27FC236}">
                  <a16:creationId xmlns:a16="http://schemas.microsoft.com/office/drawing/2014/main" id="{9217527D-0ED5-32C5-0EF0-2B2A1AD00D56}"/>
                </a:ext>
              </a:extLst>
            </p:cNvPr>
            <p:cNvGrpSpPr/>
            <p:nvPr/>
          </p:nvGrpSpPr>
          <p:grpSpPr>
            <a:xfrm>
              <a:off x="8612960" y="6906370"/>
              <a:ext cx="1070602" cy="1070602"/>
              <a:chOff x="1492479" y="4096856"/>
              <a:chExt cx="3793646" cy="3793646"/>
            </a:xfrm>
          </p:grpSpPr>
          <p:pic>
            <p:nvPicPr>
              <p:cNvPr id="1022" name="Object 5">
                <a:extLst>
                  <a:ext uri="{FF2B5EF4-FFF2-40B4-BE49-F238E27FC236}">
                    <a16:creationId xmlns:a16="http://schemas.microsoft.com/office/drawing/2014/main" id="{4BD6FADB-175D-3795-9CEC-36CC5F480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2479" y="4096856"/>
                <a:ext cx="3793646" cy="3793646"/>
              </a:xfrm>
              <a:prstGeom prst="rect">
                <a:avLst/>
              </a:prstGeom>
            </p:spPr>
          </p:pic>
        </p:grpSp>
        <p:grpSp>
          <p:nvGrpSpPr>
            <p:cNvPr id="1023" name="그룹 1022">
              <a:extLst>
                <a:ext uri="{FF2B5EF4-FFF2-40B4-BE49-F238E27FC236}">
                  <a16:creationId xmlns:a16="http://schemas.microsoft.com/office/drawing/2014/main" id="{9215C3B1-2E5F-25D1-BB3F-E179715E62F4}"/>
                </a:ext>
              </a:extLst>
            </p:cNvPr>
            <p:cNvGrpSpPr/>
            <p:nvPr/>
          </p:nvGrpSpPr>
          <p:grpSpPr>
            <a:xfrm>
              <a:off x="6946189" y="8423646"/>
              <a:ext cx="4321998" cy="1312394"/>
              <a:chOff x="8717059" y="4583728"/>
              <a:chExt cx="3393868" cy="1245572"/>
            </a:xfrm>
          </p:grpSpPr>
          <p:grpSp>
            <p:nvGrpSpPr>
              <p:cNvPr id="1024" name="그룹 1023">
                <a:extLst>
                  <a:ext uri="{FF2B5EF4-FFF2-40B4-BE49-F238E27FC236}">
                    <a16:creationId xmlns:a16="http://schemas.microsoft.com/office/drawing/2014/main" id="{6DD89F9A-B6C4-C220-5C65-BD7326B660D8}"/>
                  </a:ext>
                </a:extLst>
              </p:cNvPr>
              <p:cNvGrpSpPr/>
              <p:nvPr/>
            </p:nvGrpSpPr>
            <p:grpSpPr>
              <a:xfrm>
                <a:off x="8717059" y="4625845"/>
                <a:ext cx="3048528" cy="1203455"/>
                <a:chOff x="11752888" y="3654926"/>
                <a:chExt cx="5347499" cy="5347499"/>
              </a:xfrm>
            </p:grpSpPr>
            <p:grpSp>
              <p:nvGrpSpPr>
                <p:cNvPr id="1030" name="그룹 1003">
                  <a:extLst>
                    <a:ext uri="{FF2B5EF4-FFF2-40B4-BE49-F238E27FC236}">
                      <a16:creationId xmlns:a16="http://schemas.microsoft.com/office/drawing/2014/main" id="{002447B2-2AC2-EC8F-CE5C-C510F03479A8}"/>
                    </a:ext>
                  </a:extLst>
                </p:cNvPr>
                <p:cNvGrpSpPr/>
                <p:nvPr/>
              </p:nvGrpSpPr>
              <p:grpSpPr>
                <a:xfrm>
                  <a:off x="11752888" y="3654926"/>
                  <a:ext cx="5347499" cy="5347499"/>
                  <a:chOff x="11752888" y="3654926"/>
                  <a:chExt cx="5347499" cy="5347499"/>
                </a:xfrm>
              </p:grpSpPr>
              <p:pic>
                <p:nvPicPr>
                  <p:cNvPr id="1033" name="Object 8">
                    <a:extLst>
                      <a:ext uri="{FF2B5EF4-FFF2-40B4-BE49-F238E27FC236}">
                        <a16:creationId xmlns:a16="http://schemas.microsoft.com/office/drawing/2014/main" id="{B8C57A95-3EFC-D7A4-CBE7-FBC2593FBE5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1" name="그룹 1003">
                  <a:extLst>
                    <a:ext uri="{FF2B5EF4-FFF2-40B4-BE49-F238E27FC236}">
                      <a16:creationId xmlns:a16="http://schemas.microsoft.com/office/drawing/2014/main" id="{661A8229-2C0C-AA2A-5236-AAE2A2019AB6}"/>
                    </a:ext>
                  </a:extLst>
                </p:cNvPr>
                <p:cNvGrpSpPr/>
                <p:nvPr/>
              </p:nvGrpSpPr>
              <p:grpSpPr>
                <a:xfrm>
                  <a:off x="12219888" y="3935724"/>
                  <a:ext cx="4568706" cy="4568706"/>
                  <a:chOff x="11752888" y="3654926"/>
                  <a:chExt cx="5347499" cy="5347499"/>
                </a:xfrm>
              </p:grpSpPr>
              <p:pic>
                <p:nvPicPr>
                  <p:cNvPr id="1032" name="Object 8">
                    <a:extLst>
                      <a:ext uri="{FF2B5EF4-FFF2-40B4-BE49-F238E27FC236}">
                        <a16:creationId xmlns:a16="http://schemas.microsoft.com/office/drawing/2014/main" id="{64D29F2B-5A25-069E-BDF3-134B730322F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752888" y="3654926"/>
                    <a:ext cx="5347499" cy="534749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25" name="그룹 1024">
                <a:extLst>
                  <a:ext uri="{FF2B5EF4-FFF2-40B4-BE49-F238E27FC236}">
                    <a16:creationId xmlns:a16="http://schemas.microsoft.com/office/drawing/2014/main" id="{B72F3B4B-6CEC-AF42-7B43-78C488479447}"/>
                  </a:ext>
                </a:extLst>
              </p:cNvPr>
              <p:cNvGrpSpPr/>
              <p:nvPr/>
            </p:nvGrpSpPr>
            <p:grpSpPr>
              <a:xfrm>
                <a:off x="8785601" y="4583728"/>
                <a:ext cx="3325326" cy="1203455"/>
                <a:chOff x="11752886" y="3654926"/>
                <a:chExt cx="5833037" cy="5347499"/>
              </a:xfrm>
            </p:grpSpPr>
            <p:grpSp>
              <p:nvGrpSpPr>
                <p:cNvPr id="1026" name="그룹 1003">
                  <a:extLst>
                    <a:ext uri="{FF2B5EF4-FFF2-40B4-BE49-F238E27FC236}">
                      <a16:creationId xmlns:a16="http://schemas.microsoft.com/office/drawing/2014/main" id="{7118FC34-BD5C-4098-3630-5028DBEE0709}"/>
                    </a:ext>
                  </a:extLst>
                </p:cNvPr>
                <p:cNvGrpSpPr/>
                <p:nvPr/>
              </p:nvGrpSpPr>
              <p:grpSpPr>
                <a:xfrm>
                  <a:off x="11752886" y="3654926"/>
                  <a:ext cx="5833037" cy="5347499"/>
                  <a:chOff x="11752886" y="3654926"/>
                  <a:chExt cx="5833037" cy="5347499"/>
                </a:xfrm>
              </p:grpSpPr>
              <p:pic>
                <p:nvPicPr>
                  <p:cNvPr id="1029" name="Object 8">
                    <a:extLst>
                      <a:ext uri="{FF2B5EF4-FFF2-40B4-BE49-F238E27FC236}">
                        <a16:creationId xmlns:a16="http://schemas.microsoft.com/office/drawing/2014/main" id="{8A123CF7-72F9-C66F-3099-0FBDA822C3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/>
                  <a:stretch>
                    <a:fillRect/>
                  </a:stretch>
                </p:blipFill>
                <p:spPr>
                  <a:xfrm rot="5400000">
                    <a:off x="11995655" y="3412157"/>
                    <a:ext cx="5347499" cy="583303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7" name="그룹 1003">
                  <a:extLst>
                    <a:ext uri="{FF2B5EF4-FFF2-40B4-BE49-F238E27FC236}">
                      <a16:creationId xmlns:a16="http://schemas.microsoft.com/office/drawing/2014/main" id="{74A67084-5F78-F55E-0ADD-5484FF429ACD}"/>
                    </a:ext>
                  </a:extLst>
                </p:cNvPr>
                <p:cNvGrpSpPr/>
                <p:nvPr/>
              </p:nvGrpSpPr>
              <p:grpSpPr>
                <a:xfrm>
                  <a:off x="12073565" y="4060298"/>
                  <a:ext cx="5135878" cy="4568706"/>
                  <a:chOff x="11581622" y="3800735"/>
                  <a:chExt cx="6011353" cy="5347499"/>
                </a:xfrm>
              </p:grpSpPr>
              <p:pic>
                <p:nvPicPr>
                  <p:cNvPr id="1028" name="Object 8">
                    <a:extLst>
                      <a:ext uri="{FF2B5EF4-FFF2-40B4-BE49-F238E27FC236}">
                        <a16:creationId xmlns:a16="http://schemas.microsoft.com/office/drawing/2014/main" id="{0383DC54-DD62-0BFB-FC63-0AA9A0200B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lum bright="70000" contrast="-70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colorTemperature colorTemp="4780"/>
                            </a14:imgEffect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rot="5400000">
                    <a:off x="11913549" y="3468808"/>
                    <a:ext cx="5347499" cy="6011353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39" name="그룹 1038">
              <a:extLst>
                <a:ext uri="{FF2B5EF4-FFF2-40B4-BE49-F238E27FC236}">
                  <a16:creationId xmlns:a16="http://schemas.microsoft.com/office/drawing/2014/main" id="{4B8A0EEE-43BA-F57E-8AF0-719EC83BA1DF}"/>
                </a:ext>
              </a:extLst>
            </p:cNvPr>
            <p:cNvGrpSpPr/>
            <p:nvPr/>
          </p:nvGrpSpPr>
          <p:grpSpPr>
            <a:xfrm>
              <a:off x="3505200" y="2849516"/>
              <a:ext cx="11280981" cy="1677811"/>
              <a:chOff x="3530021" y="2779889"/>
              <a:chExt cx="11280981" cy="1677811"/>
            </a:xfrm>
          </p:grpSpPr>
          <p:grpSp>
            <p:nvGrpSpPr>
              <p:cNvPr id="1014" name="그룹 1013">
                <a:extLst>
                  <a:ext uri="{FF2B5EF4-FFF2-40B4-BE49-F238E27FC236}">
                    <a16:creationId xmlns:a16="http://schemas.microsoft.com/office/drawing/2014/main" id="{7D6834D6-60D6-AC1F-4D99-25C764ABAEEE}"/>
                  </a:ext>
                </a:extLst>
              </p:cNvPr>
              <p:cNvGrpSpPr/>
              <p:nvPr/>
            </p:nvGrpSpPr>
            <p:grpSpPr>
              <a:xfrm>
                <a:off x="3718381" y="2779889"/>
                <a:ext cx="10912019" cy="1677811"/>
                <a:chOff x="2438400" y="2382945"/>
                <a:chExt cx="10912019" cy="1677811"/>
              </a:xfrm>
            </p:grpSpPr>
            <p:grpSp>
              <p:nvGrpSpPr>
                <p:cNvPr id="8" name="그룹 7">
                  <a:extLst>
                    <a:ext uri="{FF2B5EF4-FFF2-40B4-BE49-F238E27FC236}">
                      <a16:creationId xmlns:a16="http://schemas.microsoft.com/office/drawing/2014/main" id="{09CA2D8B-8707-8640-00DA-31B23CCC20FA}"/>
                    </a:ext>
                  </a:extLst>
                </p:cNvPr>
                <p:cNvGrpSpPr/>
                <p:nvPr/>
              </p:nvGrpSpPr>
              <p:grpSpPr>
                <a:xfrm>
                  <a:off x="2438400" y="2382945"/>
                  <a:ext cx="1768019" cy="1677811"/>
                  <a:chOff x="11752888" y="3654926"/>
                  <a:chExt cx="5347499" cy="5347499"/>
                </a:xfrm>
              </p:grpSpPr>
              <p:grpSp>
                <p:nvGrpSpPr>
                  <p:cNvPr id="10" name="그룹 1003">
                    <a:extLst>
                      <a:ext uri="{FF2B5EF4-FFF2-40B4-BE49-F238E27FC236}">
                        <a16:creationId xmlns:a16="http://schemas.microsoft.com/office/drawing/2014/main" id="{3078F990-7E91-B090-8F5D-76AF3990A642}"/>
                      </a:ext>
                    </a:extLst>
                  </p:cNvPr>
                  <p:cNvGrpSpPr/>
                  <p:nvPr/>
                </p:nvGrpSpPr>
                <p:grpSpPr>
                  <a:xfrm>
                    <a:off x="11752888" y="3654926"/>
                    <a:ext cx="5347499" cy="5347499"/>
                    <a:chOff x="11752888" y="3654926"/>
                    <a:chExt cx="5347499" cy="5347499"/>
                  </a:xfrm>
                </p:grpSpPr>
                <p:pic>
                  <p:nvPicPr>
                    <p:cNvPr id="22" name="Object 8">
                      <a:extLst>
                        <a:ext uri="{FF2B5EF4-FFF2-40B4-BE49-F238E27FC236}">
                          <a16:creationId xmlns:a16="http://schemas.microsoft.com/office/drawing/2014/main" id="{8D6671DC-1F7B-A511-367A-11176B83FF3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 rot="5400000">
                      <a:off x="11752888" y="365492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  <p:grpSp>
                <p:nvGrpSpPr>
                  <p:cNvPr id="19" name="그룹 1003">
                    <a:extLst>
                      <a:ext uri="{FF2B5EF4-FFF2-40B4-BE49-F238E27FC236}">
                        <a16:creationId xmlns:a16="http://schemas.microsoft.com/office/drawing/2014/main" id="{4EAA0F36-7BD1-D55D-E9EE-14687FC7274E}"/>
                      </a:ext>
                    </a:extLst>
                  </p:cNvPr>
                  <p:cNvGrpSpPr/>
                  <p:nvPr/>
                </p:nvGrpSpPr>
                <p:grpSpPr>
                  <a:xfrm>
                    <a:off x="12130554" y="4086588"/>
                    <a:ext cx="4568706" cy="4568706"/>
                    <a:chOff x="11648326" y="3831506"/>
                    <a:chExt cx="5347499" cy="5347499"/>
                  </a:xfrm>
                </p:grpSpPr>
                <p:pic>
                  <p:nvPicPr>
                    <p:cNvPr id="21" name="Object 8">
                      <a:extLst>
                        <a:ext uri="{FF2B5EF4-FFF2-40B4-BE49-F238E27FC236}">
                          <a16:creationId xmlns:a16="http://schemas.microsoft.com/office/drawing/2014/main" id="{81AAEE69-7122-C051-7EAD-F659F433714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colorTemperature colorTemp="4780"/>
                              </a14:imgEffect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1648326" y="383150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</p:grpSp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C5445256-2876-36AC-AD82-13F88BDE4AE9}"/>
                    </a:ext>
                  </a:extLst>
                </p:cNvPr>
                <p:cNvGrpSpPr/>
                <p:nvPr/>
              </p:nvGrpSpPr>
              <p:grpSpPr>
                <a:xfrm>
                  <a:off x="4724400" y="2382945"/>
                  <a:ext cx="1768019" cy="1677811"/>
                  <a:chOff x="11752888" y="3654926"/>
                  <a:chExt cx="5347499" cy="5347499"/>
                </a:xfrm>
              </p:grpSpPr>
              <p:grpSp>
                <p:nvGrpSpPr>
                  <p:cNvPr id="11" name="그룹 1003">
                    <a:extLst>
                      <a:ext uri="{FF2B5EF4-FFF2-40B4-BE49-F238E27FC236}">
                        <a16:creationId xmlns:a16="http://schemas.microsoft.com/office/drawing/2014/main" id="{644DF9A6-B777-6959-5FB1-0DE772891EFB}"/>
                      </a:ext>
                    </a:extLst>
                  </p:cNvPr>
                  <p:cNvGrpSpPr/>
                  <p:nvPr/>
                </p:nvGrpSpPr>
                <p:grpSpPr>
                  <a:xfrm>
                    <a:off x="11752888" y="3654926"/>
                    <a:ext cx="5347499" cy="5347499"/>
                    <a:chOff x="11752888" y="3654926"/>
                    <a:chExt cx="5347499" cy="5347499"/>
                  </a:xfrm>
                </p:grpSpPr>
                <p:pic>
                  <p:nvPicPr>
                    <p:cNvPr id="25" name="Object 8">
                      <a:extLst>
                        <a:ext uri="{FF2B5EF4-FFF2-40B4-BE49-F238E27FC236}">
                          <a16:creationId xmlns:a16="http://schemas.microsoft.com/office/drawing/2014/main" id="{988B4088-0B0F-D469-3139-480A300580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 rot="5400000">
                      <a:off x="11752888" y="365492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  <p:grpSp>
                <p:nvGrpSpPr>
                  <p:cNvPr id="17" name="그룹 1003">
                    <a:extLst>
                      <a:ext uri="{FF2B5EF4-FFF2-40B4-BE49-F238E27FC236}">
                        <a16:creationId xmlns:a16="http://schemas.microsoft.com/office/drawing/2014/main" id="{CECA29ED-B2CE-EF78-E02B-A9DACAE15AAE}"/>
                      </a:ext>
                    </a:extLst>
                  </p:cNvPr>
                  <p:cNvGrpSpPr/>
                  <p:nvPr/>
                </p:nvGrpSpPr>
                <p:grpSpPr>
                  <a:xfrm>
                    <a:off x="12130554" y="4086588"/>
                    <a:ext cx="4568706" cy="4568706"/>
                    <a:chOff x="11648326" y="3831506"/>
                    <a:chExt cx="5347499" cy="5347499"/>
                  </a:xfrm>
                </p:grpSpPr>
                <p:pic>
                  <p:nvPicPr>
                    <p:cNvPr id="18" name="Object 8">
                      <a:extLst>
                        <a:ext uri="{FF2B5EF4-FFF2-40B4-BE49-F238E27FC236}">
                          <a16:creationId xmlns:a16="http://schemas.microsoft.com/office/drawing/2014/main" id="{12D7DE61-7E14-031B-3FB0-2139D144684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colorTemperature colorTemp="4780"/>
                              </a14:imgEffect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1648326" y="383150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</p:grp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0AECD822-95DB-2415-99AD-EE5505CAB4A0}"/>
                    </a:ext>
                  </a:extLst>
                </p:cNvPr>
                <p:cNvGrpSpPr/>
                <p:nvPr/>
              </p:nvGrpSpPr>
              <p:grpSpPr>
                <a:xfrm>
                  <a:off x="7010400" y="2382945"/>
                  <a:ext cx="1768019" cy="1677811"/>
                  <a:chOff x="11752888" y="3654926"/>
                  <a:chExt cx="5347499" cy="5347499"/>
                </a:xfrm>
              </p:grpSpPr>
              <p:grpSp>
                <p:nvGrpSpPr>
                  <p:cNvPr id="976" name="그룹 1003">
                    <a:extLst>
                      <a:ext uri="{FF2B5EF4-FFF2-40B4-BE49-F238E27FC236}">
                        <a16:creationId xmlns:a16="http://schemas.microsoft.com/office/drawing/2014/main" id="{5CA8020D-6A80-87A2-4919-006FB120CF4D}"/>
                      </a:ext>
                    </a:extLst>
                  </p:cNvPr>
                  <p:cNvGrpSpPr/>
                  <p:nvPr/>
                </p:nvGrpSpPr>
                <p:grpSpPr>
                  <a:xfrm>
                    <a:off x="11752888" y="3654926"/>
                    <a:ext cx="5347499" cy="5347499"/>
                    <a:chOff x="11752888" y="3654926"/>
                    <a:chExt cx="5347499" cy="5347499"/>
                  </a:xfrm>
                </p:grpSpPr>
                <p:pic>
                  <p:nvPicPr>
                    <p:cNvPr id="979" name="Object 8">
                      <a:extLst>
                        <a:ext uri="{FF2B5EF4-FFF2-40B4-BE49-F238E27FC236}">
                          <a16:creationId xmlns:a16="http://schemas.microsoft.com/office/drawing/2014/main" id="{E483823C-D842-15E5-63CC-AA436FA39B4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 rot="5400000">
                      <a:off x="11752888" y="365492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  <p:grpSp>
                <p:nvGrpSpPr>
                  <p:cNvPr id="977" name="그룹 1003">
                    <a:extLst>
                      <a:ext uri="{FF2B5EF4-FFF2-40B4-BE49-F238E27FC236}">
                        <a16:creationId xmlns:a16="http://schemas.microsoft.com/office/drawing/2014/main" id="{49E4BABA-000E-F41C-CD70-301E80C19AD5}"/>
                      </a:ext>
                    </a:extLst>
                  </p:cNvPr>
                  <p:cNvGrpSpPr/>
                  <p:nvPr/>
                </p:nvGrpSpPr>
                <p:grpSpPr>
                  <a:xfrm>
                    <a:off x="12130554" y="4086588"/>
                    <a:ext cx="4568706" cy="4568706"/>
                    <a:chOff x="11648326" y="3831506"/>
                    <a:chExt cx="5347499" cy="5347499"/>
                  </a:xfrm>
                </p:grpSpPr>
                <p:pic>
                  <p:nvPicPr>
                    <p:cNvPr id="978" name="Object 8">
                      <a:extLst>
                        <a:ext uri="{FF2B5EF4-FFF2-40B4-BE49-F238E27FC236}">
                          <a16:creationId xmlns:a16="http://schemas.microsoft.com/office/drawing/2014/main" id="{2795E224-94C0-D8CE-F652-79DDBB2C3B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colorTemperature colorTemp="4780"/>
                              </a14:imgEffect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1648326" y="383150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</p:grpSp>
            <p:grpSp>
              <p:nvGrpSpPr>
                <p:cNvPr id="980" name="그룹 979">
                  <a:extLst>
                    <a:ext uri="{FF2B5EF4-FFF2-40B4-BE49-F238E27FC236}">
                      <a16:creationId xmlns:a16="http://schemas.microsoft.com/office/drawing/2014/main" id="{347B44A7-7C9F-AE44-7745-7EBBAF7B7433}"/>
                    </a:ext>
                  </a:extLst>
                </p:cNvPr>
                <p:cNvGrpSpPr/>
                <p:nvPr/>
              </p:nvGrpSpPr>
              <p:grpSpPr>
                <a:xfrm>
                  <a:off x="9296400" y="2382945"/>
                  <a:ext cx="1768019" cy="1677811"/>
                  <a:chOff x="11752888" y="3654926"/>
                  <a:chExt cx="5347499" cy="5347499"/>
                </a:xfrm>
              </p:grpSpPr>
              <p:grpSp>
                <p:nvGrpSpPr>
                  <p:cNvPr id="981" name="그룹 1003">
                    <a:extLst>
                      <a:ext uri="{FF2B5EF4-FFF2-40B4-BE49-F238E27FC236}">
                        <a16:creationId xmlns:a16="http://schemas.microsoft.com/office/drawing/2014/main" id="{5DDAD163-B1FE-F59F-B3D5-E5733E4784F8}"/>
                      </a:ext>
                    </a:extLst>
                  </p:cNvPr>
                  <p:cNvGrpSpPr/>
                  <p:nvPr/>
                </p:nvGrpSpPr>
                <p:grpSpPr>
                  <a:xfrm>
                    <a:off x="11752888" y="3654926"/>
                    <a:ext cx="5347499" cy="5347499"/>
                    <a:chOff x="11752888" y="3654926"/>
                    <a:chExt cx="5347499" cy="5347499"/>
                  </a:xfrm>
                </p:grpSpPr>
                <p:pic>
                  <p:nvPicPr>
                    <p:cNvPr id="984" name="Object 8">
                      <a:extLst>
                        <a:ext uri="{FF2B5EF4-FFF2-40B4-BE49-F238E27FC236}">
                          <a16:creationId xmlns:a16="http://schemas.microsoft.com/office/drawing/2014/main" id="{B412CABA-8BC6-A001-D80F-E9EEF16DD0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 rot="5400000">
                      <a:off x="11752888" y="365492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  <p:grpSp>
                <p:nvGrpSpPr>
                  <p:cNvPr id="982" name="그룹 1003">
                    <a:extLst>
                      <a:ext uri="{FF2B5EF4-FFF2-40B4-BE49-F238E27FC236}">
                        <a16:creationId xmlns:a16="http://schemas.microsoft.com/office/drawing/2014/main" id="{50FF7EBD-8791-8F75-2A65-8E755F331B0F}"/>
                      </a:ext>
                    </a:extLst>
                  </p:cNvPr>
                  <p:cNvGrpSpPr/>
                  <p:nvPr/>
                </p:nvGrpSpPr>
                <p:grpSpPr>
                  <a:xfrm>
                    <a:off x="12130554" y="4086588"/>
                    <a:ext cx="4568706" cy="4568706"/>
                    <a:chOff x="11648326" y="3831506"/>
                    <a:chExt cx="5347499" cy="5347499"/>
                  </a:xfrm>
                </p:grpSpPr>
                <p:pic>
                  <p:nvPicPr>
                    <p:cNvPr id="983" name="Object 8">
                      <a:extLst>
                        <a:ext uri="{FF2B5EF4-FFF2-40B4-BE49-F238E27FC236}">
                          <a16:creationId xmlns:a16="http://schemas.microsoft.com/office/drawing/2014/main" id="{EE21E34A-94CC-2597-B513-2C41B8F04C7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colorTemperature colorTemp="4780"/>
                              </a14:imgEffect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1648326" y="383150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</p:grpSp>
            <p:grpSp>
              <p:nvGrpSpPr>
                <p:cNvPr id="985" name="그룹 984">
                  <a:extLst>
                    <a:ext uri="{FF2B5EF4-FFF2-40B4-BE49-F238E27FC236}">
                      <a16:creationId xmlns:a16="http://schemas.microsoft.com/office/drawing/2014/main" id="{3B1A9D81-0987-4086-5A66-E2A7BD3F2DE0}"/>
                    </a:ext>
                  </a:extLst>
                </p:cNvPr>
                <p:cNvGrpSpPr/>
                <p:nvPr/>
              </p:nvGrpSpPr>
              <p:grpSpPr>
                <a:xfrm>
                  <a:off x="11582400" y="2382945"/>
                  <a:ext cx="1768019" cy="1677811"/>
                  <a:chOff x="11752888" y="3654926"/>
                  <a:chExt cx="5347499" cy="5347499"/>
                </a:xfrm>
              </p:grpSpPr>
              <p:grpSp>
                <p:nvGrpSpPr>
                  <p:cNvPr id="986" name="그룹 1003">
                    <a:extLst>
                      <a:ext uri="{FF2B5EF4-FFF2-40B4-BE49-F238E27FC236}">
                        <a16:creationId xmlns:a16="http://schemas.microsoft.com/office/drawing/2014/main" id="{2C377ABB-9C8C-1830-582C-89C7E598F848}"/>
                      </a:ext>
                    </a:extLst>
                  </p:cNvPr>
                  <p:cNvGrpSpPr/>
                  <p:nvPr/>
                </p:nvGrpSpPr>
                <p:grpSpPr>
                  <a:xfrm>
                    <a:off x="11752888" y="3654926"/>
                    <a:ext cx="5347499" cy="5347499"/>
                    <a:chOff x="11752888" y="3654926"/>
                    <a:chExt cx="5347499" cy="5347499"/>
                  </a:xfrm>
                </p:grpSpPr>
                <p:pic>
                  <p:nvPicPr>
                    <p:cNvPr id="989" name="Object 8">
                      <a:extLst>
                        <a:ext uri="{FF2B5EF4-FFF2-40B4-BE49-F238E27FC236}">
                          <a16:creationId xmlns:a16="http://schemas.microsoft.com/office/drawing/2014/main" id="{8099FB74-E790-AAE4-265A-C9B90E39A0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/>
                    <a:stretch>
                      <a:fillRect/>
                    </a:stretch>
                  </p:blipFill>
                  <p:spPr>
                    <a:xfrm rot="5400000">
                      <a:off x="11752888" y="365492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  <p:grpSp>
                <p:nvGrpSpPr>
                  <p:cNvPr id="987" name="그룹 1003">
                    <a:extLst>
                      <a:ext uri="{FF2B5EF4-FFF2-40B4-BE49-F238E27FC236}">
                        <a16:creationId xmlns:a16="http://schemas.microsoft.com/office/drawing/2014/main" id="{DAE9E94A-535D-EFF7-EAC9-E1C0EE043A0E}"/>
                      </a:ext>
                    </a:extLst>
                  </p:cNvPr>
                  <p:cNvGrpSpPr/>
                  <p:nvPr/>
                </p:nvGrpSpPr>
                <p:grpSpPr>
                  <a:xfrm>
                    <a:off x="12130554" y="4086588"/>
                    <a:ext cx="4568706" cy="4568706"/>
                    <a:chOff x="11648326" y="3831506"/>
                    <a:chExt cx="5347499" cy="5347499"/>
                  </a:xfrm>
                </p:grpSpPr>
                <p:pic>
                  <p:nvPicPr>
                    <p:cNvPr id="988" name="Object 8">
                      <a:extLst>
                        <a:ext uri="{FF2B5EF4-FFF2-40B4-BE49-F238E27FC236}">
                          <a16:creationId xmlns:a16="http://schemas.microsoft.com/office/drawing/2014/main" id="{D0E15373-31DB-F654-0FC1-FCF1BCB4150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lum bright="70000" contrast="-70000"/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colorTemperature colorTemp="4780"/>
                              </a14:imgEffect>
                              <a14:imgEffect>
                                <a14:saturation sat="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rot="5400000">
                      <a:off x="11648326" y="3831506"/>
                      <a:ext cx="5347499" cy="5347499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sp>
            <p:nvSpPr>
              <p:cNvPr id="1034" name="Object 18">
                <a:extLst>
                  <a:ext uri="{FF2B5EF4-FFF2-40B4-BE49-F238E27FC236}">
                    <a16:creationId xmlns:a16="http://schemas.microsoft.com/office/drawing/2014/main" id="{9B570A4C-2476-055E-9D27-EC40210B3719}"/>
                  </a:ext>
                </a:extLst>
              </p:cNvPr>
              <p:cNvSpPr txBox="1"/>
              <p:nvPr/>
            </p:nvSpPr>
            <p:spPr>
              <a:xfrm>
                <a:off x="3530021" y="328175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캔 이미지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ko-KR" altLang="en-US" sz="2000" kern="0" spc="-200" dirty="0" err="1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전처리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  <p:sp>
            <p:nvSpPr>
              <p:cNvPr id="1035" name="Object 18">
                <a:extLst>
                  <a:ext uri="{FF2B5EF4-FFF2-40B4-BE49-F238E27FC236}">
                    <a16:creationId xmlns:a16="http://schemas.microsoft.com/office/drawing/2014/main" id="{A4908CFC-DE7D-8CCD-DF39-C0623B77B750}"/>
                  </a:ext>
                </a:extLst>
              </p:cNvPr>
              <p:cNvSpPr txBox="1"/>
              <p:nvPr/>
            </p:nvSpPr>
            <p:spPr>
              <a:xfrm>
                <a:off x="5816021" y="328175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유리 이미지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ko-KR" altLang="en-US" sz="2000" kern="0" spc="-200" dirty="0" err="1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전처리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  <p:sp>
            <p:nvSpPr>
              <p:cNvPr id="1036" name="Object 18">
                <a:extLst>
                  <a:ext uri="{FF2B5EF4-FFF2-40B4-BE49-F238E27FC236}">
                    <a16:creationId xmlns:a16="http://schemas.microsoft.com/office/drawing/2014/main" id="{0AF22ABB-28E4-F6D0-5E12-75E074D55738}"/>
                  </a:ext>
                </a:extLst>
              </p:cNvPr>
              <p:cNvSpPr txBox="1"/>
              <p:nvPr/>
            </p:nvSpPr>
            <p:spPr>
              <a:xfrm>
                <a:off x="8102021" y="328175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종이 이미지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ko-KR" altLang="en-US" sz="2000" kern="0" spc="-200" dirty="0" err="1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전처리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  <p:sp>
            <p:nvSpPr>
              <p:cNvPr id="1037" name="Object 18">
                <a:extLst>
                  <a:ext uri="{FF2B5EF4-FFF2-40B4-BE49-F238E27FC236}">
                    <a16:creationId xmlns:a16="http://schemas.microsoft.com/office/drawing/2014/main" id="{07DDC43B-82D5-40AB-30DC-9FA3504273DD}"/>
                  </a:ext>
                </a:extLst>
              </p:cNvPr>
              <p:cNvSpPr txBox="1"/>
              <p:nvPr/>
            </p:nvSpPr>
            <p:spPr>
              <a:xfrm>
                <a:off x="10388021" y="328175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스티로폼 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이미지 </a:t>
                </a:r>
                <a:r>
                  <a:rPr lang="ko-KR" altLang="en-US" sz="2000" kern="0" spc="-200" dirty="0" err="1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전처리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  <p:sp>
            <p:nvSpPr>
              <p:cNvPr id="1038" name="Object 18">
                <a:extLst>
                  <a:ext uri="{FF2B5EF4-FFF2-40B4-BE49-F238E27FC236}">
                    <a16:creationId xmlns:a16="http://schemas.microsoft.com/office/drawing/2014/main" id="{A633E450-1A72-0AB3-2EA7-5F0597369362}"/>
                  </a:ext>
                </a:extLst>
              </p:cNvPr>
              <p:cNvSpPr txBox="1"/>
              <p:nvPr/>
            </p:nvSpPr>
            <p:spPr>
              <a:xfrm>
                <a:off x="12674021" y="3281750"/>
                <a:ext cx="2136981" cy="70788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플라스틱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  <a:p>
                <a:pPr algn="ctr"/>
                <a:r>
                  <a:rPr lang="ko-KR" altLang="en-US" sz="2000" kern="0" spc="-2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이미지 </a:t>
                </a:r>
                <a:r>
                  <a:rPr lang="ko-KR" altLang="en-US" sz="2000" kern="0" spc="-200" dirty="0" err="1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전처리</a:t>
                </a:r>
                <a:endParaRPr lang="en-US" altLang="ko-KR" sz="20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endParaRPr>
              </a:p>
            </p:txBody>
          </p:sp>
        </p:grpSp>
        <p:cxnSp>
          <p:nvCxnSpPr>
            <p:cNvPr id="1041" name="직선 연결선 1040">
              <a:extLst>
                <a:ext uri="{FF2B5EF4-FFF2-40B4-BE49-F238E27FC236}">
                  <a16:creationId xmlns:a16="http://schemas.microsoft.com/office/drawing/2014/main" id="{41CDBCA9-AB1E-A6BA-87D6-5C7B42507B9D}"/>
                </a:ext>
              </a:extLst>
            </p:cNvPr>
            <p:cNvCxnSpPr>
              <a:cxnSpLocks/>
              <a:stCxn id="9" idx="6"/>
              <a:endCxn id="22" idx="2"/>
            </p:cNvCxnSpPr>
            <p:nvPr/>
          </p:nvCxnSpPr>
          <p:spPr>
            <a:xfrm flipH="1">
              <a:off x="4577569" y="2249311"/>
              <a:ext cx="4577679" cy="60020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직선 연결선 1043">
              <a:extLst>
                <a:ext uri="{FF2B5EF4-FFF2-40B4-BE49-F238E27FC236}">
                  <a16:creationId xmlns:a16="http://schemas.microsoft.com/office/drawing/2014/main" id="{896CBE33-8951-2324-BC90-C8002BC677D6}"/>
                </a:ext>
              </a:extLst>
            </p:cNvPr>
            <p:cNvCxnSpPr>
              <a:cxnSpLocks/>
              <a:stCxn id="9" idx="6"/>
              <a:endCxn id="25" idx="2"/>
            </p:cNvCxnSpPr>
            <p:nvPr/>
          </p:nvCxnSpPr>
          <p:spPr>
            <a:xfrm flipH="1">
              <a:off x="6863569" y="2249311"/>
              <a:ext cx="2291679" cy="60020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직선 연결선 1046">
              <a:extLst>
                <a:ext uri="{FF2B5EF4-FFF2-40B4-BE49-F238E27FC236}">
                  <a16:creationId xmlns:a16="http://schemas.microsoft.com/office/drawing/2014/main" id="{A0A50E05-3FBB-94AB-1AF4-B66EE06C1158}"/>
                </a:ext>
              </a:extLst>
            </p:cNvPr>
            <p:cNvCxnSpPr>
              <a:cxnSpLocks/>
              <a:stCxn id="9" idx="6"/>
              <a:endCxn id="979" idx="2"/>
            </p:cNvCxnSpPr>
            <p:nvPr/>
          </p:nvCxnSpPr>
          <p:spPr>
            <a:xfrm flipH="1">
              <a:off x="9149569" y="2249311"/>
              <a:ext cx="5679" cy="60020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직선 연결선 1058">
              <a:extLst>
                <a:ext uri="{FF2B5EF4-FFF2-40B4-BE49-F238E27FC236}">
                  <a16:creationId xmlns:a16="http://schemas.microsoft.com/office/drawing/2014/main" id="{F57A2DA1-E748-C48F-0270-EF592012163A}"/>
                </a:ext>
              </a:extLst>
            </p:cNvPr>
            <p:cNvCxnSpPr>
              <a:cxnSpLocks/>
              <a:stCxn id="9" idx="6"/>
              <a:endCxn id="989" idx="2"/>
            </p:cNvCxnSpPr>
            <p:nvPr/>
          </p:nvCxnSpPr>
          <p:spPr>
            <a:xfrm>
              <a:off x="9155248" y="2249311"/>
              <a:ext cx="4566321" cy="60020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직선 연결선 1061">
              <a:extLst>
                <a:ext uri="{FF2B5EF4-FFF2-40B4-BE49-F238E27FC236}">
                  <a16:creationId xmlns:a16="http://schemas.microsoft.com/office/drawing/2014/main" id="{3CBF5EE2-EB68-9E9A-9B68-5632A3D94C73}"/>
                </a:ext>
              </a:extLst>
            </p:cNvPr>
            <p:cNvCxnSpPr>
              <a:cxnSpLocks/>
              <a:stCxn id="9" idx="6"/>
              <a:endCxn id="984" idx="2"/>
            </p:cNvCxnSpPr>
            <p:nvPr/>
          </p:nvCxnSpPr>
          <p:spPr>
            <a:xfrm>
              <a:off x="9155248" y="2249311"/>
              <a:ext cx="2280321" cy="60020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직선 연결선 1065">
              <a:extLst>
                <a:ext uri="{FF2B5EF4-FFF2-40B4-BE49-F238E27FC236}">
                  <a16:creationId xmlns:a16="http://schemas.microsoft.com/office/drawing/2014/main" id="{172793C0-BFD9-3D3B-2096-1C6612110182}"/>
                </a:ext>
              </a:extLst>
            </p:cNvPr>
            <p:cNvCxnSpPr>
              <a:cxnSpLocks/>
              <a:stCxn id="22" idx="6"/>
              <a:endCxn id="1019" idx="2"/>
            </p:cNvCxnSpPr>
            <p:nvPr/>
          </p:nvCxnSpPr>
          <p:spPr>
            <a:xfrm>
              <a:off x="4577569" y="4527327"/>
              <a:ext cx="4572207" cy="662100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직선 연결선 1068">
              <a:extLst>
                <a:ext uri="{FF2B5EF4-FFF2-40B4-BE49-F238E27FC236}">
                  <a16:creationId xmlns:a16="http://schemas.microsoft.com/office/drawing/2014/main" id="{3EF640A9-3316-A133-F44B-F9D6BBBB58BB}"/>
                </a:ext>
              </a:extLst>
            </p:cNvPr>
            <p:cNvCxnSpPr>
              <a:cxnSpLocks/>
              <a:stCxn id="1019" idx="2"/>
              <a:endCxn id="18" idx="6"/>
            </p:cNvCxnSpPr>
            <p:nvPr/>
          </p:nvCxnSpPr>
          <p:spPr>
            <a:xfrm flipH="1" flipV="1">
              <a:off x="6859691" y="4418413"/>
              <a:ext cx="2290085" cy="771014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직선 연결선 1071">
              <a:extLst>
                <a:ext uri="{FF2B5EF4-FFF2-40B4-BE49-F238E27FC236}">
                  <a16:creationId xmlns:a16="http://schemas.microsoft.com/office/drawing/2014/main" id="{DFDC5B4D-39B5-1940-B29C-98BBCDB14E10}"/>
                </a:ext>
              </a:extLst>
            </p:cNvPr>
            <p:cNvCxnSpPr>
              <a:cxnSpLocks/>
              <a:stCxn id="979" idx="6"/>
              <a:endCxn id="1019" idx="2"/>
            </p:cNvCxnSpPr>
            <p:nvPr/>
          </p:nvCxnSpPr>
          <p:spPr>
            <a:xfrm>
              <a:off x="9149569" y="4527327"/>
              <a:ext cx="207" cy="662100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5" name="직선 연결선 1074">
              <a:extLst>
                <a:ext uri="{FF2B5EF4-FFF2-40B4-BE49-F238E27FC236}">
                  <a16:creationId xmlns:a16="http://schemas.microsoft.com/office/drawing/2014/main" id="{19934DC8-926F-4832-4AE1-44A9173B5863}"/>
                </a:ext>
              </a:extLst>
            </p:cNvPr>
            <p:cNvCxnSpPr>
              <a:cxnSpLocks/>
              <a:stCxn id="1019" idx="2"/>
              <a:endCxn id="984" idx="6"/>
            </p:cNvCxnSpPr>
            <p:nvPr/>
          </p:nvCxnSpPr>
          <p:spPr>
            <a:xfrm flipV="1">
              <a:off x="9149776" y="4527327"/>
              <a:ext cx="2285793" cy="662100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1" name="직선 연결선 1080">
              <a:extLst>
                <a:ext uri="{FF2B5EF4-FFF2-40B4-BE49-F238E27FC236}">
                  <a16:creationId xmlns:a16="http://schemas.microsoft.com/office/drawing/2014/main" id="{8F0A6508-356D-C006-2F8D-4259D9A5968B}"/>
                </a:ext>
              </a:extLst>
            </p:cNvPr>
            <p:cNvCxnSpPr>
              <a:cxnSpLocks/>
              <a:stCxn id="1019" idx="2"/>
              <a:endCxn id="989" idx="6"/>
            </p:cNvCxnSpPr>
            <p:nvPr/>
          </p:nvCxnSpPr>
          <p:spPr>
            <a:xfrm flipV="1">
              <a:off x="9149776" y="4527327"/>
              <a:ext cx="4571793" cy="662100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직선 연결선 1083">
              <a:extLst>
                <a:ext uri="{FF2B5EF4-FFF2-40B4-BE49-F238E27FC236}">
                  <a16:creationId xmlns:a16="http://schemas.microsoft.com/office/drawing/2014/main" id="{AA0BF29C-BC32-AF2C-2A04-056DD4AC3CA2}"/>
                </a:ext>
              </a:extLst>
            </p:cNvPr>
            <p:cNvCxnSpPr>
              <a:cxnSpLocks/>
              <a:stCxn id="1019" idx="6"/>
              <a:endCxn id="1022" idx="0"/>
            </p:cNvCxnSpPr>
            <p:nvPr/>
          </p:nvCxnSpPr>
          <p:spPr>
            <a:xfrm flipH="1">
              <a:off x="9148261" y="6457445"/>
              <a:ext cx="1515" cy="448925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7" name="직선 연결선 1086">
              <a:extLst>
                <a:ext uri="{FF2B5EF4-FFF2-40B4-BE49-F238E27FC236}">
                  <a16:creationId xmlns:a16="http://schemas.microsoft.com/office/drawing/2014/main" id="{AFCE2E2B-5E30-06B1-8B30-F3E4EA5FA1FE}"/>
                </a:ext>
              </a:extLst>
            </p:cNvPr>
            <p:cNvCxnSpPr>
              <a:cxnSpLocks/>
              <a:stCxn id="1029" idx="1"/>
              <a:endCxn id="1022" idx="2"/>
            </p:cNvCxnSpPr>
            <p:nvPr/>
          </p:nvCxnSpPr>
          <p:spPr>
            <a:xfrm flipH="1" flipV="1">
              <a:off x="9148261" y="7976972"/>
              <a:ext cx="2570" cy="446674"/>
            </a:xfrm>
            <a:prstGeom prst="line">
              <a:avLst/>
            </a:prstGeom>
            <a:ln w="31750">
              <a:solidFill>
                <a:srgbClr val="FBAAA7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1" name="Object 18">
              <a:extLst>
                <a:ext uri="{FF2B5EF4-FFF2-40B4-BE49-F238E27FC236}">
                  <a16:creationId xmlns:a16="http://schemas.microsoft.com/office/drawing/2014/main" id="{82E20FD2-474F-D2A1-4C29-CA202B628554}"/>
                </a:ext>
              </a:extLst>
            </p:cNvPr>
            <p:cNvSpPr txBox="1"/>
            <p:nvPr/>
          </p:nvSpPr>
          <p:spPr>
            <a:xfrm>
              <a:off x="8076448" y="8748144"/>
              <a:ext cx="1981233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2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서비스화</a:t>
              </a:r>
              <a:endParaRPr lang="en-US" altLang="ko-KR" sz="32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  <p:sp>
          <p:nvSpPr>
            <p:cNvPr id="1092" name="Object 18">
              <a:extLst>
                <a:ext uri="{FF2B5EF4-FFF2-40B4-BE49-F238E27FC236}">
                  <a16:creationId xmlns:a16="http://schemas.microsoft.com/office/drawing/2014/main" id="{5DAE707A-39CE-9EB4-26FE-F76DA9BEB4C9}"/>
                </a:ext>
              </a:extLst>
            </p:cNvPr>
            <p:cNvSpPr txBox="1"/>
            <p:nvPr/>
          </p:nvSpPr>
          <p:spPr>
            <a:xfrm>
              <a:off x="8076448" y="7252522"/>
              <a:ext cx="2136981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000" kern="0" spc="-20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모델링</a:t>
              </a:r>
              <a:endParaRPr lang="en-US" altLang="ko-KR" sz="20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15A0C2D-68E2-ED3A-385E-8D3887450EA4}"/>
              </a:ext>
            </a:extLst>
          </p:cNvPr>
          <p:cNvGrpSpPr/>
          <p:nvPr/>
        </p:nvGrpSpPr>
        <p:grpSpPr>
          <a:xfrm>
            <a:off x="1524000" y="-622508"/>
            <a:ext cx="4304912" cy="8280608"/>
            <a:chOff x="914008" y="-704818"/>
            <a:chExt cx="4304912" cy="8280608"/>
          </a:xfrm>
          <a:scene3d>
            <a:camera prst="obliqueTopRight"/>
            <a:lightRig rig="threePt" dir="t"/>
          </a:scene3d>
        </p:grpSpPr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FAA3F52D-0905-2ABB-5E0B-AC41FA129673}"/>
                </a:ext>
              </a:extLst>
            </p:cNvPr>
            <p:cNvGrpSpPr/>
            <p:nvPr/>
          </p:nvGrpSpPr>
          <p:grpSpPr>
            <a:xfrm>
              <a:off x="2590800" y="-704818"/>
              <a:ext cx="897711" cy="3422863"/>
              <a:chOff x="16434989" y="2822406"/>
              <a:chExt cx="897711" cy="3422863"/>
            </a:xfrm>
          </p:grpSpPr>
          <p:pic>
            <p:nvPicPr>
              <p:cNvPr id="16" name="Object 13">
                <a:extLst>
                  <a:ext uri="{FF2B5EF4-FFF2-40B4-BE49-F238E27FC236}">
                    <a16:creationId xmlns:a16="http://schemas.microsoft.com/office/drawing/2014/main" id="{24258C80-CFA9-0C8D-4B17-AB936EA66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6434989" y="2822406"/>
                <a:ext cx="897711" cy="3422863"/>
              </a:xfrm>
              <a:prstGeom prst="rect">
                <a:avLst/>
              </a:prstGeom>
            </p:spPr>
          </p:pic>
        </p:grpSp>
        <p:sp>
          <p:nvSpPr>
            <p:cNvPr id="26" name="눈물 방울 25">
              <a:extLst>
                <a:ext uri="{FF2B5EF4-FFF2-40B4-BE49-F238E27FC236}">
                  <a16:creationId xmlns:a16="http://schemas.microsoft.com/office/drawing/2014/main" id="{FB18BD52-01E9-3C65-04E0-E55CB7C2E9C6}"/>
                </a:ext>
              </a:extLst>
            </p:cNvPr>
            <p:cNvSpPr/>
            <p:nvPr/>
          </p:nvSpPr>
          <p:spPr>
            <a:xfrm rot="18856281">
              <a:off x="1284053" y="3999040"/>
              <a:ext cx="3576750" cy="3576750"/>
            </a:xfrm>
            <a:prstGeom prst="teardrop">
              <a:avLst>
                <a:gd name="adj" fmla="val 100000"/>
              </a:avLst>
            </a:prstGeom>
            <a:solidFill>
              <a:srgbClr val="FFBE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Object 14">
              <a:extLst>
                <a:ext uri="{FF2B5EF4-FFF2-40B4-BE49-F238E27FC236}">
                  <a16:creationId xmlns:a16="http://schemas.microsoft.com/office/drawing/2014/main" id="{43259B3A-B1D8-C652-88B8-349A133C139E}"/>
                </a:ext>
              </a:extLst>
            </p:cNvPr>
            <p:cNvSpPr txBox="1"/>
            <p:nvPr/>
          </p:nvSpPr>
          <p:spPr>
            <a:xfrm>
              <a:off x="914008" y="4448322"/>
              <a:ext cx="4304912" cy="193899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6000" kern="0" spc="-4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전체</a:t>
              </a:r>
              <a:endParaRPr lang="en-US" altLang="ko-KR" sz="6000" kern="0" spc="-400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endParaRPr>
            </a:p>
            <a:p>
              <a:pPr algn="ctr"/>
              <a:r>
                <a:rPr lang="ko-KR" altLang="en-US" sz="6000" kern="0" spc="-400" dirty="0">
                  <a:solidFill>
                    <a:schemeClr val="bg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워크플로우</a:t>
              </a:r>
              <a:endParaRPr lang="en-US" dirty="0">
                <a:solidFill>
                  <a:schemeClr val="bg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5494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6">
            <a:extLst>
              <a:ext uri="{FF2B5EF4-FFF2-40B4-BE49-F238E27FC236}">
                <a16:creationId xmlns:a16="http://schemas.microsoft.com/office/drawing/2014/main" id="{6CC24AB9-D4FB-3A35-5792-3A2E60E7EB64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1429810" y="4062464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5" name="Object 18">
              <a:extLst>
                <a:ext uri="{FF2B5EF4-FFF2-40B4-BE49-F238E27FC236}">
                  <a16:creationId xmlns:a16="http://schemas.microsoft.com/office/drawing/2014/main" id="{1B907E5B-77C1-A50D-1245-105AD939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810" y="4062464"/>
              <a:ext cx="2585507" cy="2260207"/>
            </a:xfrm>
            <a:prstGeom prst="rect">
              <a:avLst/>
            </a:prstGeom>
          </p:spPr>
        </p:pic>
      </p:grpSp>
      <p:sp>
        <p:nvSpPr>
          <p:cNvPr id="6" name="Object 21">
            <a:extLst>
              <a:ext uri="{FF2B5EF4-FFF2-40B4-BE49-F238E27FC236}">
                <a16:creationId xmlns:a16="http://schemas.microsoft.com/office/drawing/2014/main" id="{2A4BBCDB-078D-521D-01F4-56FD6B20AAA0}"/>
              </a:ext>
            </a:extLst>
          </p:cNvPr>
          <p:cNvSpPr txBox="1"/>
          <p:nvPr/>
        </p:nvSpPr>
        <p:spPr>
          <a:xfrm>
            <a:off x="5794610" y="4420225"/>
            <a:ext cx="6698780" cy="144655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kern="0" spc="-10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모델링</a:t>
            </a:r>
            <a:endParaRPr lang="en-US" altLang="ko-KR" sz="88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38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bject 39"/>
          <p:cNvSpPr txBox="1"/>
          <p:nvPr/>
        </p:nvSpPr>
        <p:spPr>
          <a:xfrm>
            <a:off x="1274657" y="1102933"/>
            <a:ext cx="4887649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모델 선정 배경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892800" y="1543077"/>
            <a:ext cx="8203529" cy="52322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분류 모형 </a:t>
            </a:r>
            <a:r>
              <a:rPr lang="en-US" altLang="ko-KR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– </a:t>
            </a:r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앙상블 </a:t>
            </a:r>
            <a:r>
              <a:rPr lang="en-US" altLang="ko-KR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Random Forest</a:t>
            </a:r>
            <a:endParaRPr 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452409" y="2171700"/>
            <a:ext cx="9596591" cy="152788"/>
            <a:chOff x="1277935" y="2362202"/>
            <a:chExt cx="8724174" cy="152788"/>
          </a:xfrm>
          <a:scene3d>
            <a:camera prst="obliqueTopRight"/>
            <a:lightRig rig="threePt" dir="t"/>
          </a:scene3d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77935" y="2362202"/>
              <a:ext cx="8724174" cy="1527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16200" y="3390900"/>
            <a:ext cx="5202616" cy="4191000"/>
            <a:chOff x="1104069" y="3917128"/>
            <a:chExt cx="5132359" cy="5132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104069" y="3917128"/>
              <a:ext cx="5132359" cy="513235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027646" y="4118519"/>
            <a:ext cx="1189439" cy="1189439"/>
            <a:chOff x="1515515" y="4505047"/>
            <a:chExt cx="1189439" cy="1189439"/>
          </a:xfrm>
          <a:scene3d>
            <a:camera prst="obliqueTopRight"/>
            <a:lightRig rig="threePt" dir="t"/>
          </a:scene3d>
        </p:grpSpPr>
        <p:grpSp>
          <p:nvGrpSpPr>
            <p:cNvPr id="1005" name="그룹 1005"/>
            <p:cNvGrpSpPr/>
            <p:nvPr/>
          </p:nvGrpSpPr>
          <p:grpSpPr>
            <a:xfrm>
              <a:off x="1515515" y="4505047"/>
              <a:ext cx="1189439" cy="1189439"/>
              <a:chOff x="1515515" y="4505047"/>
              <a:chExt cx="1189439" cy="118943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15515" y="4505047"/>
                <a:ext cx="1189439" cy="118943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27111" y="4663285"/>
              <a:ext cx="566247" cy="872962"/>
              <a:chOff x="1827111" y="4663285"/>
              <a:chExt cx="566247" cy="872962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27111" y="4663285"/>
                <a:ext cx="566247" cy="872962"/>
              </a:xfrm>
              <a:prstGeom prst="rect">
                <a:avLst/>
              </a:prstGeom>
            </p:spPr>
          </p:pic>
        </p:grpSp>
      </p:grpSp>
      <p:sp>
        <p:nvSpPr>
          <p:cNvPr id="35" name="Object 35"/>
          <p:cNvSpPr txBox="1"/>
          <p:nvPr/>
        </p:nvSpPr>
        <p:spPr>
          <a:xfrm>
            <a:off x="2913796" y="5368296"/>
            <a:ext cx="6092261" cy="138499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Medium" pitchFamily="34" charset="0"/>
              </a:rPr>
              <a:t>앙상블 모형의 </a:t>
            </a:r>
            <a:r>
              <a:rPr lang="ko-KR" altLang="en-US" sz="2800" kern="0" spc="-2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Medium" pitchFamily="34" charset="0"/>
              </a:rPr>
              <a:t>배깅</a:t>
            </a:r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Medium" pitchFamily="34" charset="0"/>
              </a:rPr>
              <a:t> 기법 중에서 </a:t>
            </a:r>
            <a:endParaRPr lang="en-US" altLang="ko-KR" sz="28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Medium" pitchFamily="34" charset="0"/>
            </a:endParaRPr>
          </a:p>
          <a:p>
            <a:pPr algn="just"/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Medium" pitchFamily="34" charset="0"/>
              </a:rPr>
              <a:t>가장 효과적인 모형으로 배열화 된 </a:t>
            </a:r>
            <a:endParaRPr lang="en-US" altLang="ko-KR" sz="28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Medium" pitchFamily="34" charset="0"/>
            </a:endParaRPr>
          </a:p>
          <a:p>
            <a:pPr algn="just"/>
            <a:r>
              <a:rPr lang="ko-KR" altLang="en-US" sz="28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Medium" pitchFamily="34" charset="0"/>
              </a:rPr>
              <a:t>이미지 학습에 최적의 모형</a:t>
            </a:r>
            <a:endParaRPr lang="en-US" sz="28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416005" y="4212546"/>
            <a:ext cx="3087844" cy="98488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en-US" altLang="ko-KR" sz="29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Bold" pitchFamily="34" charset="0"/>
              </a:rPr>
              <a:t>Random</a:t>
            </a:r>
            <a:r>
              <a:rPr lang="ko-KR" altLang="en-US" sz="29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Bold" pitchFamily="34" charset="0"/>
              </a:rPr>
              <a:t> </a:t>
            </a:r>
            <a:r>
              <a:rPr lang="en-US" altLang="ko-KR" sz="29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Bold" pitchFamily="34" charset="0"/>
              </a:rPr>
              <a:t>Forest </a:t>
            </a:r>
          </a:p>
          <a:p>
            <a:r>
              <a:rPr lang="ko-KR" altLang="en-US" sz="29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Bold" pitchFamily="34" charset="0"/>
              </a:rPr>
              <a:t>선정 이유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34A5CC5C-7D62-EF80-C120-5F08CDB49197}"/>
              </a:ext>
            </a:extLst>
          </p:cNvPr>
          <p:cNvGrpSpPr/>
          <p:nvPr/>
        </p:nvGrpSpPr>
        <p:grpSpPr>
          <a:xfrm>
            <a:off x="10911282" y="2900418"/>
            <a:ext cx="4724175" cy="6205482"/>
            <a:chOff x="9753824" y="2474942"/>
            <a:chExt cx="4724175" cy="62054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grpSpPr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0E777EC6-620E-614A-DBB4-2B7348120485}"/>
                </a:ext>
              </a:extLst>
            </p:cNvPr>
            <p:cNvGrpSpPr/>
            <p:nvPr/>
          </p:nvGrpSpPr>
          <p:grpSpPr>
            <a:xfrm>
              <a:off x="9753824" y="2474942"/>
              <a:ext cx="4724175" cy="6205482"/>
              <a:chOff x="6563979" y="3917128"/>
              <a:chExt cx="5132359" cy="5132359"/>
            </a:xfrm>
          </p:grpSpPr>
          <p:pic>
            <p:nvPicPr>
              <p:cNvPr id="20" name="Object 8">
                <a:extLst>
                  <a:ext uri="{FF2B5EF4-FFF2-40B4-BE49-F238E27FC236}">
                    <a16:creationId xmlns:a16="http://schemas.microsoft.com/office/drawing/2014/main" id="{C651E135-AD3B-1B26-047C-08D3AF267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5400000">
                <a:off x="6563979" y="3917128"/>
                <a:ext cx="5132359" cy="5132359"/>
              </a:xfrm>
              <a:prstGeom prst="rect">
                <a:avLst/>
              </a:prstGeom>
            </p:spPr>
          </p:pic>
        </p:grpSp>
        <p:grpSp>
          <p:nvGrpSpPr>
            <p:cNvPr id="11" name="그룹 1010">
              <a:extLst>
                <a:ext uri="{FF2B5EF4-FFF2-40B4-BE49-F238E27FC236}">
                  <a16:creationId xmlns:a16="http://schemas.microsoft.com/office/drawing/2014/main" id="{363A8545-C88E-FB35-654F-5F5BD551BFF8}"/>
                </a:ext>
              </a:extLst>
            </p:cNvPr>
            <p:cNvGrpSpPr/>
            <p:nvPr/>
          </p:nvGrpSpPr>
          <p:grpSpPr>
            <a:xfrm>
              <a:off x="10176417" y="3013700"/>
              <a:ext cx="1189439" cy="1189439"/>
              <a:chOff x="7021835" y="4505047"/>
              <a:chExt cx="1189439" cy="1189439"/>
            </a:xfrm>
          </p:grpSpPr>
          <p:grpSp>
            <p:nvGrpSpPr>
              <p:cNvPr id="15" name="그룹 1011">
                <a:extLst>
                  <a:ext uri="{FF2B5EF4-FFF2-40B4-BE49-F238E27FC236}">
                    <a16:creationId xmlns:a16="http://schemas.microsoft.com/office/drawing/2014/main" id="{E232BD92-9A19-95DD-D39A-874A23B4C1DF}"/>
                  </a:ext>
                </a:extLst>
              </p:cNvPr>
              <p:cNvGrpSpPr/>
              <p:nvPr/>
            </p:nvGrpSpPr>
            <p:grpSpPr>
              <a:xfrm>
                <a:off x="7021835" y="4505047"/>
                <a:ext cx="1189439" cy="1189439"/>
                <a:chOff x="7021835" y="4505047"/>
                <a:chExt cx="1189439" cy="1189439"/>
              </a:xfrm>
            </p:grpSpPr>
            <p:pic>
              <p:nvPicPr>
                <p:cNvPr id="19" name="Object 28">
                  <a:extLst>
                    <a:ext uri="{FF2B5EF4-FFF2-40B4-BE49-F238E27FC236}">
                      <a16:creationId xmlns:a16="http://schemas.microsoft.com/office/drawing/2014/main" id="{E1D9C162-419D-3C45-ED49-3A7BD4D6A9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21835" y="4505047"/>
                  <a:ext cx="1189439" cy="1189439"/>
                </a:xfrm>
                <a:prstGeom prst="rect">
                  <a:avLst/>
                </a:prstGeom>
              </p:spPr>
            </p:pic>
          </p:grpSp>
          <p:grpSp>
            <p:nvGrpSpPr>
              <p:cNvPr id="17" name="그룹 1012">
                <a:extLst>
                  <a:ext uri="{FF2B5EF4-FFF2-40B4-BE49-F238E27FC236}">
                    <a16:creationId xmlns:a16="http://schemas.microsoft.com/office/drawing/2014/main" id="{B2E60B31-3EDB-C082-2179-0BED6DC0BABC}"/>
                  </a:ext>
                </a:extLst>
              </p:cNvPr>
              <p:cNvGrpSpPr/>
              <p:nvPr/>
            </p:nvGrpSpPr>
            <p:grpSpPr>
              <a:xfrm>
                <a:off x="7166192" y="4696140"/>
                <a:ext cx="861110" cy="840107"/>
                <a:chOff x="7166192" y="4696140"/>
                <a:chExt cx="861110" cy="840107"/>
              </a:xfrm>
            </p:grpSpPr>
            <p:pic>
              <p:nvPicPr>
                <p:cNvPr id="18" name="Object 31">
                  <a:extLst>
                    <a:ext uri="{FF2B5EF4-FFF2-40B4-BE49-F238E27FC236}">
                      <a16:creationId xmlns:a16="http://schemas.microsoft.com/office/drawing/2014/main" id="{FD3CDC63-C52C-79F5-E0FC-B54FA6576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66192" y="4696140"/>
                  <a:ext cx="861110" cy="840107"/>
                </a:xfrm>
                <a:prstGeom prst="rect">
                  <a:avLst/>
                </a:prstGeom>
              </p:spPr>
            </p:pic>
          </p:grpSp>
        </p:grpSp>
        <p:sp>
          <p:nvSpPr>
            <p:cNvPr id="12" name="Object 37">
              <a:extLst>
                <a:ext uri="{FF2B5EF4-FFF2-40B4-BE49-F238E27FC236}">
                  <a16:creationId xmlns:a16="http://schemas.microsoft.com/office/drawing/2014/main" id="{A00BEAD7-7B63-9758-E516-8A57029D1DDF}"/>
                </a:ext>
              </a:extLst>
            </p:cNvPr>
            <p:cNvSpPr txBox="1"/>
            <p:nvPr/>
          </p:nvSpPr>
          <p:spPr>
            <a:xfrm>
              <a:off x="11483319" y="3472309"/>
              <a:ext cx="207854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800" kern="0" spc="-2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Noto Sans CJK KR Medium" pitchFamily="34" charset="0"/>
                </a:rPr>
                <a:t>0.985</a:t>
              </a:r>
              <a:endParaRPr 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14" name="Object 44">
              <a:extLst>
                <a:ext uri="{FF2B5EF4-FFF2-40B4-BE49-F238E27FC236}">
                  <a16:creationId xmlns:a16="http://schemas.microsoft.com/office/drawing/2014/main" id="{E27F300A-50B1-0E7D-C733-00D58261DD89}"/>
                </a:ext>
              </a:extLst>
            </p:cNvPr>
            <p:cNvSpPr txBox="1"/>
            <p:nvPr/>
          </p:nvSpPr>
          <p:spPr>
            <a:xfrm>
              <a:off x="11483319" y="2933700"/>
              <a:ext cx="1622874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훈련 점수</a:t>
              </a:r>
              <a:endPara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22" name="그룹 1010">
              <a:extLst>
                <a:ext uri="{FF2B5EF4-FFF2-40B4-BE49-F238E27FC236}">
                  <a16:creationId xmlns:a16="http://schemas.microsoft.com/office/drawing/2014/main" id="{F94DBCDC-3502-48D3-214B-8CB43B6FE2DC}"/>
                </a:ext>
              </a:extLst>
            </p:cNvPr>
            <p:cNvGrpSpPr/>
            <p:nvPr/>
          </p:nvGrpSpPr>
          <p:grpSpPr>
            <a:xfrm>
              <a:off x="10176417" y="6616758"/>
              <a:ext cx="1189439" cy="1189439"/>
              <a:chOff x="7021835" y="4505047"/>
              <a:chExt cx="1189439" cy="1189439"/>
            </a:xfrm>
          </p:grpSpPr>
          <p:grpSp>
            <p:nvGrpSpPr>
              <p:cNvPr id="23" name="그룹 1011">
                <a:extLst>
                  <a:ext uri="{FF2B5EF4-FFF2-40B4-BE49-F238E27FC236}">
                    <a16:creationId xmlns:a16="http://schemas.microsoft.com/office/drawing/2014/main" id="{93385C04-87E2-7C87-120E-EC0F4E76183F}"/>
                  </a:ext>
                </a:extLst>
              </p:cNvPr>
              <p:cNvGrpSpPr/>
              <p:nvPr/>
            </p:nvGrpSpPr>
            <p:grpSpPr>
              <a:xfrm>
                <a:off x="7021835" y="4505047"/>
                <a:ext cx="1189439" cy="1189439"/>
                <a:chOff x="7021835" y="4505047"/>
                <a:chExt cx="1189439" cy="1189439"/>
              </a:xfrm>
            </p:grpSpPr>
            <p:pic>
              <p:nvPicPr>
                <p:cNvPr id="27" name="Object 28">
                  <a:extLst>
                    <a:ext uri="{FF2B5EF4-FFF2-40B4-BE49-F238E27FC236}">
                      <a16:creationId xmlns:a16="http://schemas.microsoft.com/office/drawing/2014/main" id="{65BCAD71-1EEE-6A7B-09E6-6C9B8848F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21835" y="4505047"/>
                  <a:ext cx="1189439" cy="1189439"/>
                </a:xfrm>
                <a:prstGeom prst="rect">
                  <a:avLst/>
                </a:prstGeom>
              </p:spPr>
            </p:pic>
          </p:grpSp>
          <p:grpSp>
            <p:nvGrpSpPr>
              <p:cNvPr id="25" name="그룹 1012">
                <a:extLst>
                  <a:ext uri="{FF2B5EF4-FFF2-40B4-BE49-F238E27FC236}">
                    <a16:creationId xmlns:a16="http://schemas.microsoft.com/office/drawing/2014/main" id="{D2306779-3C23-EE92-A433-DF34A2C3D420}"/>
                  </a:ext>
                </a:extLst>
              </p:cNvPr>
              <p:cNvGrpSpPr/>
              <p:nvPr/>
            </p:nvGrpSpPr>
            <p:grpSpPr>
              <a:xfrm>
                <a:off x="7166192" y="4696140"/>
                <a:ext cx="861110" cy="840107"/>
                <a:chOff x="7166192" y="4696140"/>
                <a:chExt cx="861110" cy="840107"/>
              </a:xfrm>
            </p:grpSpPr>
            <p:pic>
              <p:nvPicPr>
                <p:cNvPr id="26" name="Object 31">
                  <a:extLst>
                    <a:ext uri="{FF2B5EF4-FFF2-40B4-BE49-F238E27FC236}">
                      <a16:creationId xmlns:a16="http://schemas.microsoft.com/office/drawing/2014/main" id="{5E79D75C-0164-66CD-2979-34F88C5388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66192" y="4696140"/>
                  <a:ext cx="861110" cy="840107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Object 37">
              <a:extLst>
                <a:ext uri="{FF2B5EF4-FFF2-40B4-BE49-F238E27FC236}">
                  <a16:creationId xmlns:a16="http://schemas.microsoft.com/office/drawing/2014/main" id="{2E378418-5B18-A5A2-7C6F-30A8BA3A14E4}"/>
                </a:ext>
              </a:extLst>
            </p:cNvPr>
            <p:cNvSpPr txBox="1"/>
            <p:nvPr/>
          </p:nvSpPr>
          <p:spPr>
            <a:xfrm>
              <a:off x="11483319" y="7055703"/>
              <a:ext cx="23088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800" kern="0" spc="-2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Noto Sans CJK KR Medium" pitchFamily="34" charset="0"/>
                </a:rPr>
                <a:t>0.963</a:t>
              </a:r>
              <a:endParaRPr 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30" name="Object 44">
              <a:extLst>
                <a:ext uri="{FF2B5EF4-FFF2-40B4-BE49-F238E27FC236}">
                  <a16:creationId xmlns:a16="http://schemas.microsoft.com/office/drawing/2014/main" id="{7E293DE2-DA99-67EF-5A1D-3E7E51967552}"/>
                </a:ext>
              </a:extLst>
            </p:cNvPr>
            <p:cNvSpPr txBox="1"/>
            <p:nvPr/>
          </p:nvSpPr>
          <p:spPr>
            <a:xfrm>
              <a:off x="11483319" y="6517094"/>
              <a:ext cx="2308881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교차 검증 </a:t>
              </a:r>
              <a:r>
                <a:rPr lang="en-US" altLang="ko-KR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(</a:t>
              </a:r>
              <a:r>
                <a:rPr lang="ko-KR" altLang="en-US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평균</a:t>
              </a:r>
              <a:r>
                <a:rPr lang="en-US" altLang="ko-KR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)</a:t>
              </a:r>
              <a:endPara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31" name="그룹 1010">
              <a:extLst>
                <a:ext uri="{FF2B5EF4-FFF2-40B4-BE49-F238E27FC236}">
                  <a16:creationId xmlns:a16="http://schemas.microsoft.com/office/drawing/2014/main" id="{B3778A38-52A0-AEDE-04EF-BDDD1B752135}"/>
                </a:ext>
              </a:extLst>
            </p:cNvPr>
            <p:cNvGrpSpPr/>
            <p:nvPr/>
          </p:nvGrpSpPr>
          <p:grpSpPr>
            <a:xfrm>
              <a:off x="10176417" y="4786467"/>
              <a:ext cx="1189439" cy="1189439"/>
              <a:chOff x="7021835" y="4505047"/>
              <a:chExt cx="1189439" cy="1189439"/>
            </a:xfrm>
          </p:grpSpPr>
          <p:grpSp>
            <p:nvGrpSpPr>
              <p:cNvPr id="33" name="그룹 1011">
                <a:extLst>
                  <a:ext uri="{FF2B5EF4-FFF2-40B4-BE49-F238E27FC236}">
                    <a16:creationId xmlns:a16="http://schemas.microsoft.com/office/drawing/2014/main" id="{6784E9CF-4439-98A3-4F8B-3DBEEA692C28}"/>
                  </a:ext>
                </a:extLst>
              </p:cNvPr>
              <p:cNvGrpSpPr/>
              <p:nvPr/>
            </p:nvGrpSpPr>
            <p:grpSpPr>
              <a:xfrm>
                <a:off x="7021835" y="4505047"/>
                <a:ext cx="1189439" cy="1189439"/>
                <a:chOff x="7021835" y="4505047"/>
                <a:chExt cx="1189439" cy="1189439"/>
              </a:xfrm>
            </p:grpSpPr>
            <p:pic>
              <p:nvPicPr>
                <p:cNvPr id="43" name="Object 28">
                  <a:extLst>
                    <a:ext uri="{FF2B5EF4-FFF2-40B4-BE49-F238E27FC236}">
                      <a16:creationId xmlns:a16="http://schemas.microsoft.com/office/drawing/2014/main" id="{89AA309E-B069-141C-0EAE-E146A4C65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7021835" y="4505047"/>
                  <a:ext cx="1189439" cy="1189439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1012">
                <a:extLst>
                  <a:ext uri="{FF2B5EF4-FFF2-40B4-BE49-F238E27FC236}">
                    <a16:creationId xmlns:a16="http://schemas.microsoft.com/office/drawing/2014/main" id="{15429C03-ECE3-1E54-EA30-BC0E1BE86AFF}"/>
                  </a:ext>
                </a:extLst>
              </p:cNvPr>
              <p:cNvGrpSpPr/>
              <p:nvPr/>
            </p:nvGrpSpPr>
            <p:grpSpPr>
              <a:xfrm>
                <a:off x="7166192" y="4696140"/>
                <a:ext cx="861110" cy="840107"/>
                <a:chOff x="7166192" y="4696140"/>
                <a:chExt cx="861110" cy="840107"/>
              </a:xfrm>
            </p:grpSpPr>
            <p:pic>
              <p:nvPicPr>
                <p:cNvPr id="41" name="Object 31">
                  <a:extLst>
                    <a:ext uri="{FF2B5EF4-FFF2-40B4-BE49-F238E27FC236}">
                      <a16:creationId xmlns:a16="http://schemas.microsoft.com/office/drawing/2014/main" id="{E066327F-3FE8-D05D-E094-6A9D391552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7166192" y="4696140"/>
                  <a:ext cx="861110" cy="840107"/>
                </a:xfrm>
                <a:prstGeom prst="rect">
                  <a:avLst/>
                </a:prstGeom>
              </p:spPr>
            </p:pic>
          </p:grpSp>
        </p:grpSp>
        <p:sp>
          <p:nvSpPr>
            <p:cNvPr id="46" name="Object 37">
              <a:extLst>
                <a:ext uri="{FF2B5EF4-FFF2-40B4-BE49-F238E27FC236}">
                  <a16:creationId xmlns:a16="http://schemas.microsoft.com/office/drawing/2014/main" id="{44DEE898-AD84-689F-FBB9-7E1AA137C8F7}"/>
                </a:ext>
              </a:extLst>
            </p:cNvPr>
            <p:cNvSpPr txBox="1"/>
            <p:nvPr/>
          </p:nvSpPr>
          <p:spPr>
            <a:xfrm>
              <a:off x="11483319" y="5225412"/>
              <a:ext cx="2308881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4800" kern="0" spc="-2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Noto Sans CJK KR Medium" pitchFamily="34" charset="0"/>
                </a:rPr>
                <a:t>0.978</a:t>
              </a:r>
              <a:endParaRPr lang="en-US" sz="48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BF20F372-BDA4-271B-5190-69213CD7A792}"/>
                </a:ext>
              </a:extLst>
            </p:cNvPr>
            <p:cNvSpPr txBox="1"/>
            <p:nvPr/>
          </p:nvSpPr>
          <p:spPr>
            <a:xfrm>
              <a:off x="11483319" y="4686803"/>
              <a:ext cx="2308881" cy="53860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900" kern="0" spc="-3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Bold" pitchFamily="34" charset="0"/>
                </a:rPr>
                <a:t>테스트 점수</a:t>
              </a:r>
              <a:endPara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52" name="이등변 삼각형 51">
            <a:extLst>
              <a:ext uri="{FF2B5EF4-FFF2-40B4-BE49-F238E27FC236}">
                <a16:creationId xmlns:a16="http://schemas.microsoft.com/office/drawing/2014/main" id="{0D39DF9D-1D6A-6C77-5D7C-78C46B75CEC3}"/>
              </a:ext>
            </a:extLst>
          </p:cNvPr>
          <p:cNvSpPr/>
          <p:nvPr/>
        </p:nvSpPr>
        <p:spPr>
          <a:xfrm rot="5400000">
            <a:off x="8603828" y="4932775"/>
            <a:ext cx="1203099" cy="1037154"/>
          </a:xfrm>
          <a:prstGeom prst="triangle">
            <a:avLst/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7A8991-5636-6F02-CD6C-2F362FD77A89}"/>
              </a:ext>
            </a:extLst>
          </p:cNvPr>
          <p:cNvSpPr/>
          <p:nvPr/>
        </p:nvSpPr>
        <p:spPr>
          <a:xfrm>
            <a:off x="4953000" y="495300"/>
            <a:ext cx="13030200" cy="8991600"/>
          </a:xfrm>
          <a:prstGeom prst="rect">
            <a:avLst/>
          </a:prstGeom>
          <a:solidFill>
            <a:srgbClr val="92CFA5"/>
          </a:soli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4D8AF64-0A53-9A4C-A2AB-026E705E7029}"/>
              </a:ext>
            </a:extLst>
          </p:cNvPr>
          <p:cNvGrpSpPr/>
          <p:nvPr/>
        </p:nvGrpSpPr>
        <p:grpSpPr>
          <a:xfrm>
            <a:off x="-1676400" y="3767743"/>
            <a:ext cx="8203529" cy="2671157"/>
            <a:chOff x="-1676400" y="2872903"/>
            <a:chExt cx="8203529" cy="2671157"/>
          </a:xfrm>
          <a:scene3d>
            <a:camera prst="obliqueTopRight"/>
            <a:lightRig rig="threePt" dir="t"/>
          </a:scene3d>
        </p:grpSpPr>
        <p:sp>
          <p:nvSpPr>
            <p:cNvPr id="40" name="Object 40"/>
            <p:cNvSpPr txBox="1"/>
            <p:nvPr/>
          </p:nvSpPr>
          <p:spPr>
            <a:xfrm>
              <a:off x="-1676400" y="4851132"/>
              <a:ext cx="820352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Medium" pitchFamily="34" charset="0"/>
                </a:rPr>
                <a:t>분류 모형</a:t>
              </a:r>
              <a:r>
                <a:rPr lang="en-US" altLang="ko-KR" sz="24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Medium" pitchFamily="34" charset="0"/>
                </a:rPr>
                <a:t> </a:t>
              </a:r>
              <a:r>
                <a:rPr lang="ko-KR" altLang="en-US" sz="2400" kern="0" spc="-2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Medium" pitchFamily="34" charset="0"/>
                </a:rPr>
                <a:t>평가 지표</a:t>
              </a:r>
              <a:endParaRPr lang="en-US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F18FC495-6DC1-009E-C498-992ED3C961C8}"/>
                </a:ext>
              </a:extLst>
            </p:cNvPr>
            <p:cNvGrpSpPr/>
            <p:nvPr/>
          </p:nvGrpSpPr>
          <p:grpSpPr>
            <a:xfrm>
              <a:off x="12700" y="2872903"/>
              <a:ext cx="4887649" cy="2671157"/>
              <a:chOff x="12700" y="2872903"/>
              <a:chExt cx="4887649" cy="2671157"/>
            </a:xfrm>
          </p:grpSpPr>
          <p:sp>
            <p:nvSpPr>
              <p:cNvPr id="39" name="Object 39"/>
              <p:cNvSpPr txBox="1"/>
              <p:nvPr/>
            </p:nvSpPr>
            <p:spPr>
              <a:xfrm>
                <a:off x="12700" y="2872903"/>
                <a:ext cx="4887649" cy="1938992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6000" kern="0" spc="-400" dirty="0">
                    <a:solidFill>
                      <a:srgbClr val="206D38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  <a:cs typeface="Gmarket Sans Light" pitchFamily="34" charset="0"/>
                  </a:rPr>
                  <a:t>모델 </a:t>
                </a:r>
                <a:endParaRPr lang="en-US" altLang="ko-KR" sz="6000" kern="0" spc="-4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endParaRPr>
              </a:p>
              <a:p>
                <a:pPr algn="ctr"/>
                <a:r>
                  <a:rPr lang="ko-KR" altLang="en-US" sz="6000" kern="0" spc="-400" dirty="0">
                    <a:solidFill>
                      <a:srgbClr val="206D38"/>
                    </a:solidFill>
                    <a:latin typeface="나눔스퀘어 네오 Heavy" panose="00000A00000000000000" pitchFamily="2" charset="-127"/>
                    <a:ea typeface="나눔스퀘어 네오 Heavy" panose="00000A00000000000000" pitchFamily="2" charset="-127"/>
                    <a:cs typeface="Gmarket Sans Light" pitchFamily="34" charset="0"/>
                  </a:rPr>
                  <a:t>평가 지표</a:t>
                </a:r>
                <a:endParaRPr lang="en-US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</a:endParaRPr>
              </a:p>
            </p:txBody>
          </p:sp>
          <p:grpSp>
            <p:nvGrpSpPr>
              <p:cNvPr id="1013" name="그룹 1013"/>
              <p:cNvGrpSpPr/>
              <p:nvPr/>
            </p:nvGrpSpPr>
            <p:grpSpPr>
              <a:xfrm>
                <a:off x="856673" y="5391272"/>
                <a:ext cx="3181927" cy="152788"/>
                <a:chOff x="1277935" y="2362202"/>
                <a:chExt cx="8724174" cy="152788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277935" y="2362202"/>
                  <a:ext cx="8724174" cy="152788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3F23F72D-D79C-997E-3A5E-85DFF1EF0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91" y="749300"/>
            <a:ext cx="12516916" cy="8421876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8177024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6">
            <a:extLst>
              <a:ext uri="{FF2B5EF4-FFF2-40B4-BE49-F238E27FC236}">
                <a16:creationId xmlns:a16="http://schemas.microsoft.com/office/drawing/2014/main" id="{6CC24AB9-D4FB-3A35-5792-3A2E60E7EB64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1429810" y="4062464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5" name="Object 18">
              <a:extLst>
                <a:ext uri="{FF2B5EF4-FFF2-40B4-BE49-F238E27FC236}">
                  <a16:creationId xmlns:a16="http://schemas.microsoft.com/office/drawing/2014/main" id="{1B907E5B-77C1-A50D-1245-105AD939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810" y="4062464"/>
              <a:ext cx="2585507" cy="2260207"/>
            </a:xfrm>
            <a:prstGeom prst="rect">
              <a:avLst/>
            </a:prstGeom>
          </p:spPr>
        </p:pic>
      </p:grpSp>
      <p:sp>
        <p:nvSpPr>
          <p:cNvPr id="6" name="Object 21">
            <a:extLst>
              <a:ext uri="{FF2B5EF4-FFF2-40B4-BE49-F238E27FC236}">
                <a16:creationId xmlns:a16="http://schemas.microsoft.com/office/drawing/2014/main" id="{2A4BBCDB-078D-521D-01F4-56FD6B20AAA0}"/>
              </a:ext>
            </a:extLst>
          </p:cNvPr>
          <p:cNvSpPr txBox="1"/>
          <p:nvPr/>
        </p:nvSpPr>
        <p:spPr>
          <a:xfrm>
            <a:off x="5794610" y="4420225"/>
            <a:ext cx="6698780" cy="144655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kern="0" spc="-100" dirty="0">
                <a:solidFill>
                  <a:srgbClr val="FBAAA7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시연</a:t>
            </a:r>
            <a:endParaRPr lang="en-US" altLang="ko-KR" sz="8800" kern="0" spc="-100" dirty="0">
              <a:solidFill>
                <a:srgbClr val="FBAAA7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0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89505" y="562650"/>
            <a:ext cx="2232905" cy="2178136"/>
            <a:chOff x="889505" y="562650"/>
            <a:chExt cx="2232905" cy="2178136"/>
          </a:xfrm>
          <a:scene3d>
            <a:camera prst="obliqueTopRight"/>
            <a:lightRig rig="threePt" dir="t"/>
          </a:scene3d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9505" y="562650"/>
              <a:ext cx="2232905" cy="217813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360911" y="1268842"/>
            <a:ext cx="1970672" cy="86177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en-US" sz="5000" kern="0" spc="-300" dirty="0">
                <a:solidFill>
                  <a:srgbClr val="478C5C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목차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9213" y="3840905"/>
            <a:ext cx="4187519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선정배경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0162" y="4465926"/>
            <a:ext cx="4230381" cy="35394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주제 선정 이유와 서비스 설명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10135" y="3840905"/>
            <a:ext cx="4598331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서비스 제작과정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4012" y="4465926"/>
            <a:ext cx="4517516" cy="35394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팀원 역할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Mock-up, 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개발환경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67344" y="3840905"/>
            <a:ext cx="4201810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프로토타이핑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48265" y="4484974"/>
            <a:ext cx="4230381" cy="35394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데이터 수집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이미지 </a:t>
            </a:r>
            <a:r>
              <a:rPr lang="ko-KR" altLang="en-US" sz="17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전처리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753882" y="3840905"/>
            <a:ext cx="4201810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모델링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34803" y="4484974"/>
            <a:ext cx="4230381" cy="35394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모델 선정 배경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모델 평가 지표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모델링 결과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31333" y="6909351"/>
            <a:ext cx="4201810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시연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2282" y="7553417"/>
            <a:ext cx="4230381" cy="35394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서비스의 프로토타입 시연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272387" y="4354054"/>
            <a:ext cx="2139362" cy="175853"/>
            <a:chOff x="272387" y="4354054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72387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78898" y="8580105"/>
            <a:ext cx="491544" cy="1874196"/>
            <a:chOff x="16478898" y="8580105"/>
            <a:chExt cx="491544" cy="1874196"/>
          </a:xfrm>
          <a:scene3d>
            <a:camera prst="obliqueTopRight"/>
            <a:lightRig rig="threePt" dir="t"/>
          </a:scene3d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78898" y="8580105"/>
              <a:ext cx="491544" cy="187419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49233" y="4354054"/>
            <a:ext cx="2139362" cy="175853"/>
            <a:chOff x="4249233" y="4354054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249233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226079" y="4354054"/>
            <a:ext cx="2139362" cy="175853"/>
            <a:chOff x="8226079" y="4354054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8226079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02925" y="4354054"/>
            <a:ext cx="2139362" cy="175853"/>
            <a:chOff x="12202925" y="4354054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12202925" y="4354054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72387" y="7422498"/>
            <a:ext cx="2139362" cy="175853"/>
            <a:chOff x="272387" y="7422498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272387" y="7422498"/>
              <a:ext cx="2139362" cy="1758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249233" y="7422498"/>
            <a:ext cx="2139362" cy="175853"/>
            <a:chOff x="4249233" y="7422498"/>
            <a:chExt cx="2139362" cy="175853"/>
          </a:xfrm>
          <a:scene3d>
            <a:camera prst="obliqueTopRight"/>
            <a:lightRig rig="threePt" dir="t"/>
          </a:scene3d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4249233" y="7422498"/>
              <a:ext cx="2139362" cy="175853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729190" y="6909352"/>
            <a:ext cx="4201810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기대효과 및 로드맵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10135" y="7553417"/>
            <a:ext cx="4230381" cy="61555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해당 프로토타입의 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potential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 및 </a:t>
            </a:r>
            <a:endParaRPr lang="en-US" altLang="ko-KR" sz="17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추후 </a:t>
            </a:r>
            <a:r>
              <a:rPr lang="en-US" altLang="ko-KR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develop </a:t>
            </a:r>
            <a:r>
              <a:rPr lang="ko-KR" altLang="en-US" sz="17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계획 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1006">
            <a:extLst>
              <a:ext uri="{FF2B5EF4-FFF2-40B4-BE49-F238E27FC236}">
                <a16:creationId xmlns:a16="http://schemas.microsoft.com/office/drawing/2014/main" id="{6CC24AB9-D4FB-3A35-5792-3A2E60E7EB64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1429810" y="4062464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5" name="Object 18">
              <a:extLst>
                <a:ext uri="{FF2B5EF4-FFF2-40B4-BE49-F238E27FC236}">
                  <a16:creationId xmlns:a16="http://schemas.microsoft.com/office/drawing/2014/main" id="{1B907E5B-77C1-A50D-1245-105AD939F7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9810" y="4062464"/>
              <a:ext cx="2585507" cy="2260207"/>
            </a:xfrm>
            <a:prstGeom prst="rect">
              <a:avLst/>
            </a:prstGeom>
          </p:spPr>
        </p:pic>
      </p:grpSp>
      <p:sp>
        <p:nvSpPr>
          <p:cNvPr id="6" name="Object 21">
            <a:extLst>
              <a:ext uri="{FF2B5EF4-FFF2-40B4-BE49-F238E27FC236}">
                <a16:creationId xmlns:a16="http://schemas.microsoft.com/office/drawing/2014/main" id="{2A4BBCDB-078D-521D-01F4-56FD6B20AAA0}"/>
              </a:ext>
            </a:extLst>
          </p:cNvPr>
          <p:cNvSpPr txBox="1"/>
          <p:nvPr/>
        </p:nvSpPr>
        <p:spPr>
          <a:xfrm>
            <a:off x="5794610" y="3743116"/>
            <a:ext cx="6698780" cy="280076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88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기대효과 및</a:t>
            </a:r>
            <a:endParaRPr lang="en-US" altLang="ko-KR" sz="88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88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로드맵</a:t>
            </a:r>
            <a:endParaRPr lang="en-US" altLang="ko-KR" sz="88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062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4479" y="-3162510"/>
            <a:ext cx="8136757" cy="19985410"/>
            <a:chOff x="5074479" y="-3162510"/>
            <a:chExt cx="8136757" cy="19985410"/>
          </a:xfrm>
          <a:scene3d>
            <a:camera prst="obliqueTopRight"/>
            <a:lightRig rig="threePt" dir="t"/>
          </a:scene3d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074479" y="-3162510"/>
              <a:ext cx="8136757" cy="199854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1109" y="3688981"/>
            <a:ext cx="3916475" cy="779708"/>
            <a:chOff x="971109" y="3688981"/>
            <a:chExt cx="3916475" cy="779708"/>
          </a:xfrm>
          <a:scene3d>
            <a:camera prst="obliqueTopRight"/>
            <a:lightRig rig="threePt" dir="t"/>
          </a:scene3d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109" y="3688981"/>
              <a:ext cx="3916475" cy="7797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75886" y="4682019"/>
            <a:ext cx="5515665" cy="880882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원활하고 정확한 이미지 분류를 위해 </a:t>
            </a:r>
            <a:endParaRPr lang="en-US" altLang="ko-KR" sz="18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8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머신러닝</a:t>
            </a: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대신에 딥러닝 적용</a:t>
            </a:r>
            <a:r>
              <a:rPr 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 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5972" y="3645813"/>
            <a:ext cx="5222737" cy="86177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2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Tensorflow</a:t>
            </a:r>
            <a:r>
              <a:rPr 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등을 활용한 </a:t>
            </a:r>
            <a:endParaRPr lang="en-US" altLang="ko-KR" sz="24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딥러닝 적용</a:t>
            </a:r>
            <a:endParaRPr 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98484F-100D-EC84-9AF1-56AAB5755542}"/>
              </a:ext>
            </a:extLst>
          </p:cNvPr>
          <p:cNvGrpSpPr/>
          <p:nvPr/>
        </p:nvGrpSpPr>
        <p:grpSpPr>
          <a:xfrm>
            <a:off x="5139248" y="1073832"/>
            <a:ext cx="8009504" cy="1250268"/>
            <a:chOff x="5139248" y="774036"/>
            <a:chExt cx="8009504" cy="1250268"/>
          </a:xfrm>
          <a:scene3d>
            <a:camera prst="obliqueTopRight"/>
            <a:lightRig rig="threePt" dir="t"/>
          </a:scene3d>
        </p:grpSpPr>
        <p:sp>
          <p:nvSpPr>
            <p:cNvPr id="8" name="Object 8"/>
            <p:cNvSpPr txBox="1"/>
            <p:nvPr/>
          </p:nvSpPr>
          <p:spPr>
            <a:xfrm>
              <a:off x="5139248" y="774036"/>
              <a:ext cx="8009504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6000" kern="0" spc="-400" dirty="0">
                  <a:solidFill>
                    <a:srgbClr val="CD646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기대효과 및 로드맵</a:t>
              </a:r>
              <a:endParaRPr 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5257800" y="1876116"/>
              <a:ext cx="7755547" cy="148188"/>
              <a:chOff x="4824500" y="1868707"/>
              <a:chExt cx="9384212" cy="16300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824500" y="1868707"/>
                <a:ext cx="9384212" cy="163007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6906430" y="3688981"/>
            <a:ext cx="3916475" cy="779708"/>
            <a:chOff x="6906430" y="3688981"/>
            <a:chExt cx="3916475" cy="779708"/>
          </a:xfrm>
          <a:scene3d>
            <a:camera prst="obliqueTopRight"/>
            <a:lightRig rig="threePt" dir="t"/>
          </a:scene3d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6430" y="3688981"/>
              <a:ext cx="3916475" cy="779708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011200" y="4682019"/>
            <a:ext cx="5515665" cy="88338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예</a:t>
            </a:r>
            <a:r>
              <a:rPr lang="en-US" altLang="ko-KR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) Pepsi </a:t>
            </a: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캔의 경우엔 추후 마운틴 </a:t>
            </a:r>
            <a:r>
              <a:rPr lang="ko-KR" altLang="en-US" sz="18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듀</a:t>
            </a:r>
            <a:r>
              <a:rPr lang="en-US" altLang="ko-KR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닥터 </a:t>
            </a:r>
            <a:r>
              <a:rPr lang="ko-KR" altLang="en-US" sz="18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페퍼</a:t>
            </a: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등 다양한 캔의 종류를 학습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37262" y="3645813"/>
            <a:ext cx="5618313" cy="86177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클래스 다양화 및</a:t>
            </a:r>
            <a:endParaRPr lang="en-US" altLang="ko-KR" sz="24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/>
            <a:r>
              <a:rPr 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Deep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한 학습</a:t>
            </a:r>
            <a:endParaRPr lang="en-US" sz="16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12517052" y="3688981"/>
            <a:ext cx="4246633" cy="779708"/>
            <a:chOff x="12517052" y="3688981"/>
            <a:chExt cx="4246633" cy="779708"/>
          </a:xfrm>
          <a:scene3d>
            <a:camera prst="obliqueTopRight"/>
            <a:lightRig rig="threePt" dir="t"/>
          </a:scene3d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7052" y="3688981"/>
              <a:ext cx="4246633" cy="77970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2802857" y="4682019"/>
            <a:ext cx="5515665" cy="1298882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어린이 타겟에서 얻은 데이터를 바탕으로</a:t>
            </a:r>
            <a:endParaRPr lang="en-US" altLang="ko-KR" sz="18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분리배출 서비스를 상용화</a:t>
            </a: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  <a:endParaRPr lang="en-US" altLang="ko-KR" sz="18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UI / UX </a:t>
            </a: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업그레이드한 어플리케이션 출시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724723" y="3848100"/>
            <a:ext cx="5833374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어플리케이션 출시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6" name="그룹 1006"/>
          <p:cNvGrpSpPr/>
          <p:nvPr/>
        </p:nvGrpSpPr>
        <p:grpSpPr>
          <a:xfrm>
            <a:off x="12532763" y="7344145"/>
            <a:ext cx="4417425" cy="779708"/>
            <a:chOff x="12532763" y="7344145"/>
            <a:chExt cx="4417425" cy="779708"/>
          </a:xfrm>
          <a:scene3d>
            <a:camera prst="obliqueTopRight"/>
            <a:lightRig rig="threePt" dir="t"/>
          </a:scene3d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2763" y="7344145"/>
              <a:ext cx="4417425" cy="77970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2735511" y="8338569"/>
            <a:ext cx="5650356" cy="153413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어플리케이션 누적 데이터를 활용하여 정확도 높인 후</a:t>
            </a:r>
            <a:endParaRPr lang="en-US" altLang="ko-KR" sz="16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분리배출 하드웨어에 분류 서비스 소프트웨어를 결합</a:t>
            </a:r>
            <a:r>
              <a:rPr lang="en-US" altLang="ko-KR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디지털 취약 계층도 이미지 스캔으로 쉽게 사용할 수 있는</a:t>
            </a:r>
            <a:endParaRPr lang="en-US" altLang="ko-KR" sz="16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최종 서비스 모델을 구현</a:t>
            </a:r>
            <a:endParaRPr lang="en-US" altLang="ko-KR" sz="16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643798" y="7505700"/>
            <a:ext cx="6280070" cy="41549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1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디지털 취약 계층을 위한 하드웨어 개발</a:t>
            </a:r>
            <a:endParaRPr lang="en-US" sz="21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6564809" y="7344145"/>
            <a:ext cx="4763229" cy="779708"/>
            <a:chOff x="6564809" y="7344145"/>
            <a:chExt cx="4763229" cy="779708"/>
          </a:xfrm>
          <a:scene3d>
            <a:camera prst="obliqueTopRight"/>
            <a:lightRig rig="threePt" dir="t"/>
          </a:scene3d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4809" y="7344145"/>
              <a:ext cx="4763229" cy="77970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219135" y="8507968"/>
            <a:ext cx="5515665" cy="88338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자동 이미지 인식 프로그램 런칭 후</a:t>
            </a:r>
            <a:endParaRPr lang="en-US" altLang="ko-KR" sz="18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아파트 등 주거구역 설치를 목표로 함</a:t>
            </a:r>
            <a:r>
              <a:rPr lang="en-US" altLang="ko-KR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75089" y="7485846"/>
            <a:ext cx="6570207" cy="477054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서비스 상용화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1723243" y="5455224"/>
            <a:ext cx="3064755" cy="5337257"/>
            <a:chOff x="1723243" y="5455224"/>
            <a:chExt cx="3064755" cy="5337257"/>
          </a:xfrm>
          <a:scene3d>
            <a:camera prst="obliqueTopRight"/>
            <a:lightRig rig="threePt" dir="t"/>
          </a:scene3d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23243" y="5455224"/>
              <a:ext cx="3064755" cy="5337257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669494" y="7418466"/>
            <a:ext cx="5172254" cy="1410771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0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Noto Sans CJK KR Regular" pitchFamily="34" charset="0"/>
              </a:rPr>
              <a:t>건강한 분리배출 문화 조성 및 환경보호 의식 고취</a:t>
            </a:r>
            <a:endParaRPr lang="en-US" sz="3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009" name="그룹 1009"/>
          <p:cNvGrpSpPr/>
          <p:nvPr/>
        </p:nvGrpSpPr>
        <p:grpSpPr>
          <a:xfrm>
            <a:off x="5001869" y="4006095"/>
            <a:ext cx="1844760" cy="61957"/>
            <a:chOff x="5001869" y="4006095"/>
            <a:chExt cx="1844760" cy="61957"/>
          </a:xfrm>
          <a:scene3d>
            <a:camera prst="obliqueTopRight"/>
            <a:lightRig rig="threePt" dir="t"/>
          </a:scene3d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01869" y="4006095"/>
              <a:ext cx="1844760" cy="6195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925269" y="4031216"/>
            <a:ext cx="1553688" cy="61957"/>
            <a:chOff x="10925269" y="4031216"/>
            <a:chExt cx="1553688" cy="61957"/>
          </a:xfrm>
          <a:scene3d>
            <a:camera prst="obliqueTopRight"/>
            <a:lightRig rig="threePt" dir="t"/>
          </a:scene3d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25269" y="4031216"/>
              <a:ext cx="1553688" cy="6195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414242" y="7672042"/>
            <a:ext cx="1282749" cy="61957"/>
            <a:chOff x="11414242" y="7672042"/>
            <a:chExt cx="1282749" cy="61957"/>
          </a:xfrm>
          <a:scene3d>
            <a:camera prst="obliqueTopRight"/>
            <a:lightRig rig="threePt" dir="t"/>
          </a:scene3d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414242" y="7672042"/>
              <a:ext cx="1282749" cy="619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682081" y="5774420"/>
            <a:ext cx="3077493" cy="61957"/>
            <a:chOff x="15682081" y="5774420"/>
            <a:chExt cx="3077493" cy="61957"/>
          </a:xfrm>
          <a:scene3d>
            <a:camera prst="obliqueTopRight"/>
            <a:lightRig rig="threePt" dir="t"/>
          </a:scene3d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5682081" y="5774420"/>
              <a:ext cx="3077493" cy="619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4C88DA66-9AA3-609F-6D2A-9A74F7CB653D}"/>
              </a:ext>
            </a:extLst>
          </p:cNvPr>
          <p:cNvSpPr/>
          <p:nvPr/>
        </p:nvSpPr>
        <p:spPr>
          <a:xfrm>
            <a:off x="0" y="0"/>
            <a:ext cx="10210800" cy="10287000"/>
          </a:xfrm>
          <a:prstGeom prst="rect">
            <a:avLst/>
          </a:prstGeom>
          <a:noFill/>
          <a:ln w="228600">
            <a:solidFill>
              <a:schemeClr val="tx1"/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E9E82F3-CEC5-055F-BC49-B5A3BE77B434}"/>
              </a:ext>
            </a:extLst>
          </p:cNvPr>
          <p:cNvGrpSpPr/>
          <p:nvPr/>
        </p:nvGrpSpPr>
        <p:grpSpPr>
          <a:xfrm>
            <a:off x="76200" y="114300"/>
            <a:ext cx="10058400" cy="10058400"/>
            <a:chOff x="76200" y="114300"/>
            <a:chExt cx="10058400" cy="10058400"/>
          </a:xfrm>
          <a:scene3d>
            <a:camera prst="obliqueTopRight"/>
            <a:lightRig rig="threePt" dir="t"/>
          </a:scene3d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ED6916D-9A42-D869-6462-ACA135472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Blur radius="4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6200" y="114300"/>
              <a:ext cx="10058400" cy="100584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14A656D-261D-3889-5C76-125E6D13F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0" t="29957" r="25776" b="23014"/>
            <a:stretch>
              <a:fillRect/>
            </a:stretch>
          </p:blipFill>
          <p:spPr>
            <a:xfrm rot="5400000">
              <a:off x="1532765" y="1971292"/>
              <a:ext cx="6516243" cy="4730372"/>
            </a:xfrm>
            <a:custGeom>
              <a:avLst/>
              <a:gdLst>
                <a:gd name="connsiteX0" fmla="*/ 0 w 6516243"/>
                <a:gd name="connsiteY0" fmla="*/ 1747501 h 4730372"/>
                <a:gd name="connsiteX1" fmla="*/ 933732 w 6516243"/>
                <a:gd name="connsiteY1" fmla="*/ 0 h 4730372"/>
                <a:gd name="connsiteX2" fmla="*/ 6516243 w 6516243"/>
                <a:gd name="connsiteY2" fmla="*/ 2982870 h 4730372"/>
                <a:gd name="connsiteX3" fmla="*/ 5582511 w 6516243"/>
                <a:gd name="connsiteY3" fmla="*/ 4730372 h 4730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16243" h="4730372">
                  <a:moveTo>
                    <a:pt x="0" y="1747501"/>
                  </a:moveTo>
                  <a:lnTo>
                    <a:pt x="933732" y="0"/>
                  </a:lnTo>
                  <a:lnTo>
                    <a:pt x="6516243" y="2982870"/>
                  </a:lnTo>
                  <a:lnTo>
                    <a:pt x="5582511" y="4730372"/>
                  </a:lnTo>
                  <a:close/>
                </a:path>
              </a:pathLst>
            </a:cu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FED7185-64F1-8247-78A2-45621EEA5332}"/>
              </a:ext>
            </a:extLst>
          </p:cNvPr>
          <p:cNvSpPr/>
          <p:nvPr/>
        </p:nvSpPr>
        <p:spPr>
          <a:xfrm rot="1596879">
            <a:off x="3843519" y="1083642"/>
            <a:ext cx="1992395" cy="6406483"/>
          </a:xfrm>
          <a:prstGeom prst="rect">
            <a:avLst/>
          </a:prstGeom>
          <a:noFill/>
          <a:ln w="152400">
            <a:solidFill>
              <a:srgbClr val="FF0000"/>
            </a:solidFill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D61F004E-ECD0-9C28-48BE-8F3A60D4A125}"/>
              </a:ext>
            </a:extLst>
          </p:cNvPr>
          <p:cNvSpPr/>
          <p:nvPr/>
        </p:nvSpPr>
        <p:spPr>
          <a:xfrm rot="16200000">
            <a:off x="6408169" y="2064766"/>
            <a:ext cx="4495800" cy="6157467"/>
          </a:xfrm>
          <a:prstGeom prst="triangle">
            <a:avLst/>
          </a:prstGeom>
          <a:gradFill>
            <a:gsLst>
              <a:gs pos="0">
                <a:srgbClr val="FF0000">
                  <a:alpha val="0"/>
                </a:srgbClr>
              </a:gs>
              <a:gs pos="74000">
                <a:srgbClr val="FF0000"/>
              </a:gs>
              <a:gs pos="83000">
                <a:srgbClr val="FF0000"/>
              </a:gs>
              <a:gs pos="100000">
                <a:srgbClr val="FF0000"/>
              </a:gs>
            </a:gsLst>
            <a:lin ang="16200000" scaled="0"/>
          </a:gradFill>
          <a:ln>
            <a:noFill/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ED15B2B5-F7C2-5C0A-2837-B396B7EC42A4}"/>
              </a:ext>
            </a:extLst>
          </p:cNvPr>
          <p:cNvGrpSpPr/>
          <p:nvPr/>
        </p:nvGrpSpPr>
        <p:grpSpPr>
          <a:xfrm>
            <a:off x="11839045" y="3751097"/>
            <a:ext cx="7371858" cy="1057184"/>
            <a:chOff x="11582400" y="2895599"/>
            <a:chExt cx="7371858" cy="1057184"/>
          </a:xfrm>
          <a:scene3d>
            <a:camera prst="obliqueTopRight"/>
            <a:lightRig rig="threePt" dir="t"/>
          </a:scene3d>
        </p:grpSpPr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6F5A0B26-A2B8-50D1-7348-0DC3404FE6AA}"/>
                </a:ext>
              </a:extLst>
            </p:cNvPr>
            <p:cNvSpPr txBox="1"/>
            <p:nvPr/>
          </p:nvSpPr>
          <p:spPr>
            <a:xfrm>
              <a:off x="11582400" y="3429563"/>
              <a:ext cx="7371858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2800" kern="0" spc="-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Light" pitchFamily="34" charset="0"/>
                </a:rPr>
                <a:t>“</a:t>
              </a:r>
              <a:r>
                <a:rPr lang="ko-KR" altLang="en-US" sz="2800" kern="0" spc="-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Light" pitchFamily="34" charset="0"/>
                </a:rPr>
                <a:t>유리는  따로  유리에 분리하실 수 있습니다</a:t>
              </a:r>
              <a:r>
                <a:rPr lang="en-US" altLang="ko-KR" sz="2800" kern="0" spc="-4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Gmarket Sans Light" pitchFamily="34" charset="0"/>
                </a:rPr>
                <a:t>”</a:t>
              </a:r>
              <a:endParaRPr lang="en-US" sz="9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6BF12BB5-E1EC-59BC-3A18-A59E82F3AB4D}"/>
                </a:ext>
              </a:extLst>
            </p:cNvPr>
            <p:cNvSpPr txBox="1"/>
            <p:nvPr/>
          </p:nvSpPr>
          <p:spPr>
            <a:xfrm>
              <a:off x="11582400" y="2895599"/>
              <a:ext cx="1321306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3200" kern="0" spc="-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[ </a:t>
              </a:r>
              <a:r>
                <a:rPr lang="ko-KR" altLang="en-US" sz="3200" kern="0" spc="-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음성 </a:t>
              </a:r>
              <a:r>
                <a:rPr lang="en-US" altLang="ko-KR" sz="3200" kern="0" spc="-400" dirty="0"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]</a:t>
              </a:r>
              <a:endParaRPr lang="en-US" sz="1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</p:grpSp>
      <p:sp>
        <p:nvSpPr>
          <p:cNvPr id="16" name="Object 14">
            <a:extLst>
              <a:ext uri="{FF2B5EF4-FFF2-40B4-BE49-F238E27FC236}">
                <a16:creationId xmlns:a16="http://schemas.microsoft.com/office/drawing/2014/main" id="{D21D7400-E71C-DC59-E2E7-67BEEB8CFD78}"/>
              </a:ext>
            </a:extLst>
          </p:cNvPr>
          <p:cNvSpPr txBox="1"/>
          <p:nvPr/>
        </p:nvSpPr>
        <p:spPr>
          <a:xfrm>
            <a:off x="9829800" y="4822568"/>
            <a:ext cx="9448800" cy="255454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000" kern="0" spc="-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이미지를 인식하여 </a:t>
            </a:r>
            <a:endParaRPr lang="en-US" altLang="ko-KR" sz="4000" kern="0" spc="-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Light" pitchFamily="34" charset="0"/>
            </a:endParaRPr>
          </a:p>
          <a:p>
            <a:pPr algn="ctr"/>
            <a:r>
              <a:rPr lang="ko-KR" altLang="en-US" sz="4000" kern="0" spc="-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분리수거 돕는 </a:t>
            </a:r>
            <a:endParaRPr lang="en-US" altLang="ko-KR" sz="4000" kern="0" spc="-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Light" pitchFamily="34" charset="0"/>
            </a:endParaRPr>
          </a:p>
          <a:p>
            <a:pPr algn="ctr"/>
            <a:r>
              <a:rPr lang="en-US" altLang="ko-KR" sz="4000" kern="0" spc="-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AI </a:t>
            </a:r>
            <a:r>
              <a:rPr lang="ko-KR" altLang="en-US" sz="4000" kern="0" spc="-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프로그램을</a:t>
            </a:r>
            <a:endParaRPr lang="en-US" altLang="ko-KR" sz="4000" kern="0" spc="-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Light" pitchFamily="34" charset="0"/>
            </a:endParaRPr>
          </a:p>
          <a:p>
            <a:pPr algn="ctr"/>
            <a:r>
              <a:rPr lang="ko-KR" altLang="en-US" sz="4000" kern="0" spc="-4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Light" pitchFamily="34" charset="0"/>
              </a:rPr>
              <a:t>아파트 단지에 도입</a:t>
            </a:r>
            <a:endParaRPr lang="en-US" altLang="ko-KR" sz="4000" kern="0" spc="-400" dirty="0"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Light" pitchFamily="34" charset="0"/>
            </a:endParaRPr>
          </a:p>
        </p:txBody>
      </p:sp>
      <p:sp>
        <p:nvSpPr>
          <p:cNvPr id="19" name="Object 34">
            <a:extLst>
              <a:ext uri="{FF2B5EF4-FFF2-40B4-BE49-F238E27FC236}">
                <a16:creationId xmlns:a16="http://schemas.microsoft.com/office/drawing/2014/main" id="{5C0C3F12-831C-DFDF-D886-3FED2685E009}"/>
              </a:ext>
            </a:extLst>
          </p:cNvPr>
          <p:cNvSpPr txBox="1"/>
          <p:nvPr/>
        </p:nvSpPr>
        <p:spPr>
          <a:xfrm>
            <a:off x="11269096" y="1414864"/>
            <a:ext cx="6570207" cy="1569660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800" kern="0" spc="-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자동 분리수거</a:t>
            </a:r>
            <a:endParaRPr lang="en-US" altLang="ko-KR" sz="4800" kern="0" spc="-200" dirty="0"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4800" kern="0" spc="-2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프로그램 예시</a:t>
            </a:r>
            <a:endParaRPr lang="en-US" sz="4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098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EACBB9E5-B727-0F27-C94F-99895B83AC73}"/>
              </a:ext>
            </a:extLst>
          </p:cNvPr>
          <p:cNvGrpSpPr/>
          <p:nvPr/>
        </p:nvGrpSpPr>
        <p:grpSpPr>
          <a:xfrm>
            <a:off x="5672660" y="4296801"/>
            <a:ext cx="6940395" cy="1554501"/>
            <a:chOff x="5672660" y="3694711"/>
            <a:chExt cx="6940395" cy="1554501"/>
          </a:xfrm>
          <a:scene3d>
            <a:camera prst="obliqueTopRight"/>
            <a:lightRig rig="threePt" dir="t"/>
          </a:scene3d>
        </p:grpSpPr>
        <p:sp>
          <p:nvSpPr>
            <p:cNvPr id="2" name="Object 2"/>
            <p:cNvSpPr txBox="1"/>
            <p:nvPr/>
          </p:nvSpPr>
          <p:spPr>
            <a:xfrm>
              <a:off x="5672660" y="3694711"/>
              <a:ext cx="6940395" cy="127727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7700" kern="0" spc="-5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감사합니다</a:t>
              </a:r>
              <a:endParaRPr lang="en-US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001" name="그룹 1001"/>
            <p:cNvGrpSpPr/>
            <p:nvPr/>
          </p:nvGrpSpPr>
          <p:grpSpPr>
            <a:xfrm>
              <a:off x="6669677" y="5073359"/>
              <a:ext cx="4928631" cy="175853"/>
              <a:chOff x="6669677" y="5073359"/>
              <a:chExt cx="4928631" cy="175853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669677" y="5073359"/>
                <a:ext cx="4928631" cy="175853"/>
              </a:xfrm>
              <a:prstGeom prst="rect">
                <a:avLst/>
              </a:prstGeom>
            </p:spPr>
          </p:pic>
        </p:grpSp>
      </p:grpSp>
      <p:grpSp>
        <p:nvGrpSpPr>
          <p:cNvPr id="1002" name="그룹 1002"/>
          <p:cNvGrpSpPr/>
          <p:nvPr/>
        </p:nvGrpSpPr>
        <p:grpSpPr>
          <a:xfrm>
            <a:off x="-512046" y="7046611"/>
            <a:ext cx="4140341" cy="4038786"/>
            <a:chOff x="-512046" y="7046611"/>
            <a:chExt cx="4140341" cy="4038786"/>
          </a:xfrm>
          <a:scene3d>
            <a:camera prst="obliqueTopRight"/>
            <a:lightRig rig="threePt" dir="t"/>
          </a:scene3d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12046" y="7046611"/>
              <a:ext cx="4140341" cy="40387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285954" y="-932374"/>
            <a:ext cx="5416968" cy="4735422"/>
            <a:chOff x="15285954" y="-932374"/>
            <a:chExt cx="5416968" cy="4735422"/>
          </a:xfrm>
          <a:scene3d>
            <a:camera prst="obliqueTopRight"/>
            <a:lightRig rig="threePt" dir="t"/>
          </a:scene3d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85954" y="-932374"/>
              <a:ext cx="5416968" cy="47354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34989" y="2822406"/>
            <a:ext cx="897711" cy="3422863"/>
            <a:chOff x="16434989" y="2822406"/>
            <a:chExt cx="897711" cy="3422863"/>
          </a:xfrm>
          <a:scene3d>
            <a:camera prst="obliqueTopRight"/>
            <a:lightRig rig="threePt" dir="t"/>
          </a:scene3d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34989" y="2822406"/>
              <a:ext cx="897711" cy="34228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3844" y="4570018"/>
            <a:ext cx="1218084" cy="1846986"/>
            <a:chOff x="1253844" y="4570018"/>
            <a:chExt cx="1218084" cy="1846986"/>
          </a:xfrm>
          <a:scene3d>
            <a:camera prst="obliqueTopRight"/>
            <a:lightRig rig="threePt" dir="t"/>
          </a:scene3d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3844" y="4570018"/>
              <a:ext cx="1218084" cy="18469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FF93AB-239E-AC98-4F5C-2BC4F429E85B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4495800" y="894643"/>
            <a:chExt cx="9720745" cy="8497713"/>
          </a:xfrm>
          <a:scene3d>
            <a:camera prst="obliqueTopRight"/>
            <a:lightRig rig="threePt" dir="t"/>
          </a:scene3d>
        </p:grpSpPr>
        <p:grpSp>
          <p:nvGrpSpPr>
            <p:cNvPr id="4" name="그룹 1006">
              <a:extLst>
                <a:ext uri="{FF2B5EF4-FFF2-40B4-BE49-F238E27FC236}">
                  <a16:creationId xmlns:a16="http://schemas.microsoft.com/office/drawing/2014/main" id="{6CC24AB9-D4FB-3A35-5792-3A2E60E7EB64}"/>
                </a:ext>
              </a:extLst>
            </p:cNvPr>
            <p:cNvGrpSpPr/>
            <p:nvPr/>
          </p:nvGrpSpPr>
          <p:grpSpPr>
            <a:xfrm>
              <a:off x="4495800" y="894643"/>
              <a:ext cx="9720745" cy="8497713"/>
              <a:chOff x="1429810" y="4062464"/>
              <a:chExt cx="2585507" cy="2260207"/>
            </a:xfrm>
          </p:grpSpPr>
          <p:pic>
            <p:nvPicPr>
              <p:cNvPr id="5" name="Object 18">
                <a:extLst>
                  <a:ext uri="{FF2B5EF4-FFF2-40B4-BE49-F238E27FC236}">
                    <a16:creationId xmlns:a16="http://schemas.microsoft.com/office/drawing/2014/main" id="{1B907E5B-77C1-A50D-1245-105AD939F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29810" y="4062464"/>
                <a:ext cx="2585507" cy="2260207"/>
              </a:xfrm>
              <a:prstGeom prst="rect">
                <a:avLst/>
              </a:prstGeom>
            </p:spPr>
          </p:pic>
        </p:grpSp>
        <p:sp>
          <p:nvSpPr>
            <p:cNvPr id="6" name="Object 21">
              <a:extLst>
                <a:ext uri="{FF2B5EF4-FFF2-40B4-BE49-F238E27FC236}">
                  <a16:creationId xmlns:a16="http://schemas.microsoft.com/office/drawing/2014/main" id="{2A4BBCDB-078D-521D-01F4-56FD6B20AAA0}"/>
                </a:ext>
              </a:extLst>
            </p:cNvPr>
            <p:cNvSpPr txBox="1"/>
            <p:nvPr/>
          </p:nvSpPr>
          <p:spPr>
            <a:xfrm>
              <a:off x="6006782" y="4212475"/>
              <a:ext cx="6698780" cy="186204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1500" kern="0" spc="-1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Medium" pitchFamily="34" charset="0"/>
                </a:rPr>
                <a:t>선정배경</a:t>
              </a:r>
              <a:endParaRPr lang="en-US" altLang="ko-KR" sz="115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577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8267" y="722717"/>
            <a:ext cx="9040783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주제 선정 배경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6439" y="813141"/>
            <a:ext cx="4350693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극단적 분리주의자들이 </a:t>
            </a:r>
            <a:r>
              <a:rPr lang="en-US" altLang="ko-KR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 </a:t>
            </a:r>
          </a:p>
          <a:p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이 서비스를 선정한 이유</a:t>
            </a:r>
            <a:endParaRPr lang="en-US" altLang="ko-KR" sz="2400" kern="0" spc="-2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</p:txBody>
      </p:sp>
      <p:grpSp>
        <p:nvGrpSpPr>
          <p:cNvPr id="1001" name="그룹 1001"/>
          <p:cNvGrpSpPr/>
          <p:nvPr/>
        </p:nvGrpSpPr>
        <p:grpSpPr>
          <a:xfrm>
            <a:off x="1008267" y="1862681"/>
            <a:ext cx="8918865" cy="163007"/>
            <a:chOff x="1008267" y="1862681"/>
            <a:chExt cx="8918865" cy="163007"/>
          </a:xfrm>
          <a:scene3d>
            <a:camera prst="obliqueTopRight"/>
            <a:lightRig rig="threePt" dir="t"/>
          </a:scene3d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008267" y="1862681"/>
              <a:ext cx="8918865" cy="16300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310710" y="7581900"/>
            <a:ext cx="5912979" cy="13228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분리배출</a:t>
            </a:r>
            <a:r>
              <a:rPr lang="en-US" altLang="ko-KR" sz="28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, </a:t>
            </a:r>
            <a:r>
              <a:rPr lang="ko-KR" altLang="en-US" sz="28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이제는</a:t>
            </a:r>
            <a:endParaRPr lang="en-US" altLang="ko-KR" sz="2800" kern="0" spc="-3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Gmarket Sans Medium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선택이 아닌 필수가 된다</a:t>
            </a:r>
            <a:r>
              <a:rPr lang="en-US" altLang="ko-KR" sz="2800" kern="0" spc="-3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.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8548823" y="2312648"/>
            <a:ext cx="8461157" cy="2241509"/>
            <a:chOff x="8548823" y="2388848"/>
            <a:chExt cx="8461157" cy="2241509"/>
          </a:xfrm>
          <a:scene3d>
            <a:camera prst="obliqueTopRight"/>
            <a:lightRig rig="threePt" dir="t"/>
          </a:scene3d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8823" y="2388848"/>
              <a:ext cx="8461157" cy="224150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576011" y="4709745"/>
            <a:ext cx="8461157" cy="2263460"/>
            <a:chOff x="8576011" y="4785945"/>
            <a:chExt cx="8461157" cy="2263460"/>
          </a:xfrm>
          <a:scene3d>
            <a:camera prst="obliqueTopRight"/>
            <a:lightRig rig="threePt" dir="t"/>
          </a:scene3d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8576011" y="4785945"/>
              <a:ext cx="8461157" cy="226346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76011" y="7117310"/>
            <a:ext cx="8461157" cy="2598190"/>
            <a:chOff x="8548823" y="7171975"/>
            <a:chExt cx="8461157" cy="2238095"/>
          </a:xfrm>
          <a:scene3d>
            <a:camera prst="obliqueTopRight"/>
            <a:lightRig rig="threePt" dir="t"/>
          </a:scene3d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8823" y="7171975"/>
              <a:ext cx="8461157" cy="223809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069001" y="5651691"/>
            <a:ext cx="7830571" cy="971292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휴리스틱이 매우 중요한 시대</a:t>
            </a:r>
            <a:r>
              <a:rPr 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분리배출 기준은 너무나 복잡하고</a:t>
            </a:r>
            <a:r>
              <a:rPr lang="en-US" altLang="ko-KR" sz="20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, </a:t>
            </a:r>
            <a:r>
              <a:rPr lang="ko-KR" altLang="en-US" sz="20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현재의 교육은 이를 해소하지 못함</a:t>
            </a:r>
            <a:endParaRPr lang="en-US" sz="20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32449" y="5093365"/>
            <a:ext cx="6705190" cy="55399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3000" kern="0" spc="-20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현실적으로 쉽지 않은 분리배출 </a:t>
            </a:r>
            <a:r>
              <a:rPr lang="ko-KR" altLang="en-US" sz="3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교육</a:t>
            </a:r>
            <a:endParaRPr 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094904" y="7463244"/>
            <a:ext cx="11430392" cy="55399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3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검색 엔진을 넘어 </a:t>
            </a:r>
            <a:r>
              <a:rPr lang="en-US" sz="3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AI</a:t>
            </a:r>
            <a:r>
              <a:rPr lang="ko-KR" altLang="en-US" sz="3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까지 적극 활용하는 시대</a:t>
            </a:r>
            <a:endParaRPr 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32449" y="2695705"/>
            <a:ext cx="11430392" cy="553998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3000" kern="0" spc="-200" dirty="0">
                <a:solidFill>
                  <a:srgbClr val="206D38"/>
                </a:solidFill>
                <a:latin typeface="나눔스퀘어 네오 ExtraBold" panose="00000900000000000000" pitchFamily="2" charset="-127"/>
                <a:ea typeface="나눔스퀘어 네오 ExtraBold" panose="00000900000000000000" pitchFamily="2" charset="-127"/>
                <a:cs typeface="Gmarket Sans Medium" pitchFamily="34" charset="0"/>
              </a:rPr>
              <a:t>지속 가능한 발전과 환경 보호를 감각하는 시대</a:t>
            </a:r>
            <a:endParaRPr lang="en-US" dirty="0">
              <a:latin typeface="나눔스퀘어 네오 ExtraBold" panose="00000900000000000000" pitchFamily="2" charset="-127"/>
              <a:ea typeface="나눔스퀘어 네오 ExtraBold" panose="00000900000000000000" pitchFamily="2" charset="-127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20257" y="7997287"/>
            <a:ext cx="11846351" cy="1432956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0" spc="-1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구글링</a:t>
            </a: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등 검색을 통한 자료조사를 뛰어넘어</a:t>
            </a:r>
            <a:endParaRPr lang="en-US" altLang="ko-KR" sz="20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AI</a:t>
            </a: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에게 질문하거나 창작을 요구하는 시대</a:t>
            </a:r>
            <a:r>
              <a:rPr lang="en-US" altLang="ko-KR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대중들은 이미 자동화 도구를 거부감 없이 활용하고 있음</a:t>
            </a:r>
            <a:endParaRPr lang="en-US" sz="20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032449" y="3248413"/>
            <a:ext cx="11846351" cy="971292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기후변화를 직접 체감하고 있는 시대</a:t>
            </a:r>
            <a:r>
              <a:rPr lang="en-US" altLang="ko-KR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.</a:t>
            </a: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0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지속 가능한 발전의 방향성과 환경 보호를 위한 행위를 높이 삼</a:t>
            </a:r>
            <a:endParaRPr 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9A59A8C-18B5-D540-9656-66C4955359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2" t="219" r="8558" b="3141"/>
          <a:stretch>
            <a:fillRect/>
          </a:stretch>
        </p:blipFill>
        <p:spPr>
          <a:xfrm>
            <a:off x="1905000" y="2654313"/>
            <a:ext cx="4724400" cy="4724400"/>
          </a:xfrm>
          <a:custGeom>
            <a:avLst/>
            <a:gdLst>
              <a:gd name="connsiteX0" fmla="*/ 3534695 w 7069390"/>
              <a:gd name="connsiteY0" fmla="*/ 0 h 7069390"/>
              <a:gd name="connsiteX1" fmla="*/ 7069390 w 7069390"/>
              <a:gd name="connsiteY1" fmla="*/ 3534695 h 7069390"/>
              <a:gd name="connsiteX2" fmla="*/ 3534695 w 7069390"/>
              <a:gd name="connsiteY2" fmla="*/ 7069390 h 7069390"/>
              <a:gd name="connsiteX3" fmla="*/ 0 w 7069390"/>
              <a:gd name="connsiteY3" fmla="*/ 3534695 h 7069390"/>
              <a:gd name="connsiteX4" fmla="*/ 3534695 w 7069390"/>
              <a:gd name="connsiteY4" fmla="*/ 0 h 7069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390" h="7069390">
                <a:moveTo>
                  <a:pt x="3534695" y="0"/>
                </a:moveTo>
                <a:cubicBezTo>
                  <a:pt x="5486853" y="0"/>
                  <a:pt x="7069390" y="1582537"/>
                  <a:pt x="7069390" y="3534695"/>
                </a:cubicBezTo>
                <a:cubicBezTo>
                  <a:pt x="7069390" y="5486853"/>
                  <a:pt x="5486853" y="7069390"/>
                  <a:pt x="3534695" y="7069390"/>
                </a:cubicBezTo>
                <a:cubicBezTo>
                  <a:pt x="1582537" y="7069390"/>
                  <a:pt x="0" y="5486853"/>
                  <a:pt x="0" y="3534695"/>
                </a:cubicBezTo>
                <a:cubicBezTo>
                  <a:pt x="0" y="1582537"/>
                  <a:pt x="1582537" y="0"/>
                  <a:pt x="3534695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0908" y="-419100"/>
            <a:ext cx="19389815" cy="3948450"/>
            <a:chOff x="-552050" y="-792109"/>
            <a:chExt cx="19389815" cy="4262328"/>
          </a:xfrm>
          <a:scene3d>
            <a:camera prst="obliqueTopRight"/>
            <a:lightRig rig="threePt" dir="t"/>
          </a:scene3d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373785" y="983784"/>
            <a:ext cx="9802752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우리의 서비스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2321" y="2091035"/>
            <a:ext cx="935227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아이들을 </a:t>
            </a:r>
            <a:r>
              <a:rPr lang="ko-KR" altLang="en-US" sz="2400" kern="0" spc="-20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위한 분리배출 </a:t>
            </a:r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교육 서비스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295789" y="2793842"/>
            <a:ext cx="5696420" cy="152788"/>
            <a:chOff x="6409186" y="2638607"/>
            <a:chExt cx="5696420" cy="152788"/>
          </a:xfrm>
          <a:scene3d>
            <a:camera prst="obliqueTopRight"/>
            <a:lightRig rig="threePt" dir="t"/>
          </a:scene3d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671655" y="5626491"/>
            <a:ext cx="2585507" cy="2260207"/>
            <a:chOff x="1429810" y="4062464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29810" y="4062464"/>
              <a:ext cx="2585507" cy="2260207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5495038" y="6426031"/>
            <a:ext cx="3001503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분리배출할</a:t>
            </a:r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 품목 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이미지  입력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9952215" y="5594944"/>
            <a:ext cx="2434652" cy="2374934"/>
            <a:chOff x="5262918" y="3955390"/>
            <a:chExt cx="2434652" cy="2374934"/>
          </a:xfrm>
          <a:scene3d>
            <a:camera prst="obliqueTopRight"/>
            <a:lightRig rig="threePt" dir="t"/>
          </a:scene3d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2918" y="3955390"/>
              <a:ext cx="2434652" cy="237493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62139" y="5626491"/>
            <a:ext cx="2585507" cy="2260207"/>
            <a:chOff x="8571711" y="4086150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71711" y="4086150"/>
              <a:ext cx="2585507" cy="2260207"/>
            </a:xfrm>
            <a:prstGeom prst="rect">
              <a:avLst/>
            </a:prstGeom>
          </p:spPr>
        </p:pic>
      </p:grpSp>
      <p:sp>
        <p:nvSpPr>
          <p:cNvPr id="26" name="Object 21">
            <a:extLst>
              <a:ext uri="{FF2B5EF4-FFF2-40B4-BE49-F238E27FC236}">
                <a16:creationId xmlns:a16="http://schemas.microsoft.com/office/drawing/2014/main" id="{732E9570-6516-82B5-BFBC-5E3E61EE95B4}"/>
              </a:ext>
            </a:extLst>
          </p:cNvPr>
          <p:cNvSpPr txBox="1"/>
          <p:nvPr/>
        </p:nvSpPr>
        <p:spPr>
          <a:xfrm>
            <a:off x="9668789" y="6401737"/>
            <a:ext cx="3001503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품목을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자동 분류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  <p:sp>
        <p:nvSpPr>
          <p:cNvPr id="28" name="Object 21">
            <a:extLst>
              <a:ext uri="{FF2B5EF4-FFF2-40B4-BE49-F238E27FC236}">
                <a16:creationId xmlns:a16="http://schemas.microsoft.com/office/drawing/2014/main" id="{E0585A96-0337-B441-A90C-0956604CD34B}"/>
              </a:ext>
            </a:extLst>
          </p:cNvPr>
          <p:cNvSpPr txBox="1"/>
          <p:nvPr/>
        </p:nvSpPr>
        <p:spPr>
          <a:xfrm>
            <a:off x="13782472" y="6362700"/>
            <a:ext cx="3001503" cy="830997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분리배출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교육 페이지 출력</a:t>
            </a:r>
            <a:endParaRPr lang="en-US" altLang="ko-KR" sz="2400" kern="0" spc="-100" dirty="0">
              <a:solidFill>
                <a:srgbClr val="206D38"/>
              </a:solidFill>
              <a:latin typeface="나눔스퀘어 네오 Heavy" panose="00000A00000000000000" pitchFamily="2" charset="-127"/>
              <a:ea typeface="나눔스퀘어 네오 Heavy" panose="00000A00000000000000" pitchFamily="2" charset="-127"/>
              <a:cs typeface="Gmarket Sans Medium" pitchFamily="34" charset="0"/>
            </a:endParaRPr>
          </a:p>
        </p:txBody>
      </p:sp>
      <p:grpSp>
        <p:nvGrpSpPr>
          <p:cNvPr id="30" name="그룹 1010">
            <a:extLst>
              <a:ext uri="{FF2B5EF4-FFF2-40B4-BE49-F238E27FC236}">
                <a16:creationId xmlns:a16="http://schemas.microsoft.com/office/drawing/2014/main" id="{EEF95A72-AE3D-F1BE-1456-A21234723A09}"/>
              </a:ext>
            </a:extLst>
          </p:cNvPr>
          <p:cNvGrpSpPr/>
          <p:nvPr/>
        </p:nvGrpSpPr>
        <p:grpSpPr>
          <a:xfrm>
            <a:off x="215734" y="4904321"/>
            <a:ext cx="4158051" cy="3634899"/>
            <a:chOff x="5187491" y="7132473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35" name="Object 30">
              <a:extLst>
                <a:ext uri="{FF2B5EF4-FFF2-40B4-BE49-F238E27FC236}">
                  <a16:creationId xmlns:a16="http://schemas.microsoft.com/office/drawing/2014/main" id="{E3F664C6-32AD-349A-765E-9D8090FE4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1700000">
              <a:off x="5187491" y="7132473"/>
              <a:ext cx="2585507" cy="2260207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CABFF09-C54F-79AA-6A04-3814AC88F105}"/>
              </a:ext>
            </a:extLst>
          </p:cNvPr>
          <p:cNvGrpSpPr/>
          <p:nvPr/>
        </p:nvGrpSpPr>
        <p:grpSpPr>
          <a:xfrm>
            <a:off x="685800" y="5534304"/>
            <a:ext cx="3001503" cy="2504796"/>
            <a:chOff x="249095" y="3655854"/>
            <a:chExt cx="3001503" cy="2504796"/>
          </a:xfrm>
          <a:scene3d>
            <a:camera prst="obliqueTopRight"/>
            <a:lightRig rig="threePt" dir="t"/>
          </a:scene3d>
        </p:grpSpPr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20C6111A-61AF-79C8-F908-D4DBB7B2A68E}"/>
                </a:ext>
              </a:extLst>
            </p:cNvPr>
            <p:cNvSpPr txBox="1"/>
            <p:nvPr/>
          </p:nvSpPr>
          <p:spPr>
            <a:xfrm>
              <a:off x="457094" y="4406324"/>
              <a:ext cx="2585507" cy="17543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5400" b="1" kern="0" spc="-100" dirty="0">
                  <a:solidFill>
                    <a:srgbClr val="CD646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Noto Sans CJK KR Regular" pitchFamily="34" charset="0"/>
                </a:rPr>
                <a:t>서비스 이용자</a:t>
              </a:r>
              <a:endParaRPr lang="en-US" sz="4800" b="1" dirty="0">
                <a:solidFill>
                  <a:srgbClr val="CD646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D18DC6F3-2EFB-2D08-DF5F-CF84ACC801BF}"/>
                </a:ext>
              </a:extLst>
            </p:cNvPr>
            <p:cNvSpPr txBox="1"/>
            <p:nvPr/>
          </p:nvSpPr>
          <p:spPr>
            <a:xfrm>
              <a:off x="249095" y="3655854"/>
              <a:ext cx="3001503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(</a:t>
              </a:r>
              <a:r>
                <a:rPr lang="ko-KR" altLang="en-US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타겟</a:t>
              </a:r>
              <a:r>
                <a:rPr lang="en-US" altLang="ko-KR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)</a:t>
              </a:r>
            </a:p>
            <a:p>
              <a:pPr algn="ctr"/>
              <a:r>
                <a:rPr lang="en-US" altLang="ko-KR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12</a:t>
              </a:r>
              <a:r>
                <a:rPr lang="ko-KR" altLang="en-US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세</a:t>
              </a:r>
              <a:r>
                <a:rPr lang="en-US" altLang="ko-KR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~ 16</a:t>
              </a:r>
              <a:r>
                <a:rPr lang="ko-KR" altLang="en-US" sz="24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세</a:t>
              </a:r>
              <a:endParaRPr lang="en-US" sz="2000" b="1" dirty="0">
                <a:solidFill>
                  <a:srgbClr val="CD646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DC172C35-934A-9B0D-C776-595B36EAC638}"/>
              </a:ext>
            </a:extLst>
          </p:cNvPr>
          <p:cNvGrpSpPr/>
          <p:nvPr/>
        </p:nvGrpSpPr>
        <p:grpSpPr>
          <a:xfrm>
            <a:off x="9906000" y="3894352"/>
            <a:ext cx="1553948" cy="1553948"/>
            <a:chOff x="9144000" y="4152900"/>
            <a:chExt cx="1553948" cy="1553948"/>
          </a:xfrm>
          <a:scene3d>
            <a:camera prst="obliqueTopRight"/>
            <a:lightRig rig="threePt" dir="t"/>
          </a:scene3d>
        </p:grpSpPr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DBC19B81-7533-C090-A788-22B93FA31253}"/>
                </a:ext>
              </a:extLst>
            </p:cNvPr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E13B7940-7889-4791-C7E9-47C4BC7B4D1F}"/>
                </a:ext>
              </a:extLst>
            </p:cNvPr>
            <p:cNvSpPr txBox="1"/>
            <p:nvPr/>
          </p:nvSpPr>
          <p:spPr>
            <a:xfrm>
              <a:off x="9342369" y="4729423"/>
              <a:ext cx="11572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b="1" kern="0" spc="-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모델링</a:t>
              </a:r>
              <a:endParaRPr lang="en-US" sz="20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282694A-98A6-5977-D839-4D3C957BFCB0}"/>
              </a:ext>
            </a:extLst>
          </p:cNvPr>
          <p:cNvGrpSpPr/>
          <p:nvPr/>
        </p:nvGrpSpPr>
        <p:grpSpPr>
          <a:xfrm>
            <a:off x="11344072" y="8054113"/>
            <a:ext cx="1553948" cy="1553948"/>
            <a:chOff x="9144000" y="4152900"/>
            <a:chExt cx="1553948" cy="1553948"/>
          </a:xfrm>
          <a:scene3d>
            <a:camera prst="obliqueTopRight"/>
            <a:lightRig rig="threePt" dir="t"/>
          </a:scene3d>
        </p:grpSpPr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D30DF0F3-69FE-B414-1C1B-C9C732C00EE7}"/>
                </a:ext>
              </a:extLst>
            </p:cNvPr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Object 24">
              <a:extLst>
                <a:ext uri="{FF2B5EF4-FFF2-40B4-BE49-F238E27FC236}">
                  <a16:creationId xmlns:a16="http://schemas.microsoft.com/office/drawing/2014/main" id="{CF48DBD3-A23C-4D6C-1314-4F72F9F67FC4}"/>
                </a:ext>
              </a:extLst>
            </p:cNvPr>
            <p:cNvSpPr txBox="1"/>
            <p:nvPr/>
          </p:nvSpPr>
          <p:spPr>
            <a:xfrm>
              <a:off x="9342369" y="4564198"/>
              <a:ext cx="1157209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b="1" kern="0" spc="-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자동</a:t>
              </a:r>
              <a:endParaRPr lang="en-US" altLang="ko-KR" sz="2400" b="1" kern="0" spc="-1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ko-KR" altLang="en-US" sz="24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분류</a:t>
              </a:r>
              <a:endParaRPr lang="en-US" sz="20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B559C16-24AD-423D-057C-18D9E2B93357}"/>
              </a:ext>
            </a:extLst>
          </p:cNvPr>
          <p:cNvGrpSpPr/>
          <p:nvPr/>
        </p:nvGrpSpPr>
        <p:grpSpPr>
          <a:xfrm>
            <a:off x="15770672" y="7841394"/>
            <a:ext cx="1553948" cy="1553948"/>
            <a:chOff x="9144000" y="4152900"/>
            <a:chExt cx="1553948" cy="1553948"/>
          </a:xfrm>
          <a:scene3d>
            <a:camera prst="obliqueTopRight"/>
            <a:lightRig rig="threePt" dir="t"/>
          </a:scene3d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8DE15F0A-61B1-12B6-AC01-EE0B28687516}"/>
                </a:ext>
              </a:extLst>
            </p:cNvPr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Object 24">
              <a:extLst>
                <a:ext uri="{FF2B5EF4-FFF2-40B4-BE49-F238E27FC236}">
                  <a16:creationId xmlns:a16="http://schemas.microsoft.com/office/drawing/2014/main" id="{50B58FDA-763B-13F1-63E7-6CC55F094007}"/>
                </a:ext>
              </a:extLst>
            </p:cNvPr>
            <p:cNvSpPr txBox="1"/>
            <p:nvPr/>
          </p:nvSpPr>
          <p:spPr>
            <a:xfrm>
              <a:off x="9361824" y="4680928"/>
              <a:ext cx="1157209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400" b="1" kern="0" spc="-100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HTML</a:t>
              </a:r>
              <a:endParaRPr lang="en-US" sz="2000" b="1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grpSp>
        <p:nvGrpSpPr>
          <p:cNvPr id="960" name="그룹 959">
            <a:extLst>
              <a:ext uri="{FF2B5EF4-FFF2-40B4-BE49-F238E27FC236}">
                <a16:creationId xmlns:a16="http://schemas.microsoft.com/office/drawing/2014/main" id="{89FF5E87-0E6D-9BC0-257C-BCCBABABC6F6}"/>
              </a:ext>
            </a:extLst>
          </p:cNvPr>
          <p:cNvGrpSpPr/>
          <p:nvPr/>
        </p:nvGrpSpPr>
        <p:grpSpPr>
          <a:xfrm>
            <a:off x="14921446" y="3883535"/>
            <a:ext cx="1553948" cy="1553948"/>
            <a:chOff x="9144000" y="4152900"/>
            <a:chExt cx="1553948" cy="1553948"/>
          </a:xfrm>
          <a:scene3d>
            <a:camera prst="obliqueTopRight"/>
            <a:lightRig rig="threePt" dir="t"/>
          </a:scene3d>
        </p:grpSpPr>
        <p:sp>
          <p:nvSpPr>
            <p:cNvPr id="961" name="타원 960">
              <a:extLst>
                <a:ext uri="{FF2B5EF4-FFF2-40B4-BE49-F238E27FC236}">
                  <a16:creationId xmlns:a16="http://schemas.microsoft.com/office/drawing/2014/main" id="{FF50E479-6A45-0102-6119-26DB5C88AC11}"/>
                </a:ext>
              </a:extLst>
            </p:cNvPr>
            <p:cNvSpPr/>
            <p:nvPr/>
          </p:nvSpPr>
          <p:spPr>
            <a:xfrm>
              <a:off x="9144000" y="4152900"/>
              <a:ext cx="1553948" cy="1553948"/>
            </a:xfrm>
            <a:prstGeom prst="ellipse">
              <a:avLst/>
            </a:prstGeom>
            <a:solidFill>
              <a:srgbClr val="C2E6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2" name="Object 24">
              <a:extLst>
                <a:ext uri="{FF2B5EF4-FFF2-40B4-BE49-F238E27FC236}">
                  <a16:creationId xmlns:a16="http://schemas.microsoft.com/office/drawing/2014/main" id="{EA672826-8A6B-A1FA-E7A0-000A2628CED1}"/>
                </a:ext>
              </a:extLst>
            </p:cNvPr>
            <p:cNvSpPr txBox="1"/>
            <p:nvPr/>
          </p:nvSpPr>
          <p:spPr>
            <a:xfrm>
              <a:off x="9361824" y="4680928"/>
              <a:ext cx="1157209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b="1" dirty="0"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CSS</a:t>
              </a:r>
            </a:p>
          </p:txBody>
        </p:sp>
      </p:grpSp>
      <p:sp>
        <p:nvSpPr>
          <p:cNvPr id="963" name="이등변 삼각형 962">
            <a:extLst>
              <a:ext uri="{FF2B5EF4-FFF2-40B4-BE49-F238E27FC236}">
                <a16:creationId xmlns:a16="http://schemas.microsoft.com/office/drawing/2014/main" id="{70038723-110A-E085-BC81-E8E0212372AE}"/>
              </a:ext>
            </a:extLst>
          </p:cNvPr>
          <p:cNvSpPr/>
          <p:nvPr/>
        </p:nvSpPr>
        <p:spPr>
          <a:xfrm rot="5400000">
            <a:off x="8911939" y="6518829"/>
            <a:ext cx="551614" cy="475529"/>
          </a:xfrm>
          <a:prstGeom prst="triangle">
            <a:avLst/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4" name="이등변 삼각형 963">
            <a:extLst>
              <a:ext uri="{FF2B5EF4-FFF2-40B4-BE49-F238E27FC236}">
                <a16:creationId xmlns:a16="http://schemas.microsoft.com/office/drawing/2014/main" id="{D4A11DB6-10EF-8E6F-EEB6-6712D4EE594B}"/>
              </a:ext>
            </a:extLst>
          </p:cNvPr>
          <p:cNvSpPr/>
          <p:nvPr/>
        </p:nvSpPr>
        <p:spPr>
          <a:xfrm rot="5400000">
            <a:off x="13006554" y="6518828"/>
            <a:ext cx="551614" cy="475529"/>
          </a:xfrm>
          <a:prstGeom prst="triangle">
            <a:avLst/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5" name="이등변 삼각형 964">
            <a:extLst>
              <a:ext uri="{FF2B5EF4-FFF2-40B4-BE49-F238E27FC236}">
                <a16:creationId xmlns:a16="http://schemas.microsoft.com/office/drawing/2014/main" id="{6328BD91-4CFB-79BA-FB6E-2276134566FB}"/>
              </a:ext>
            </a:extLst>
          </p:cNvPr>
          <p:cNvSpPr/>
          <p:nvPr/>
        </p:nvSpPr>
        <p:spPr>
          <a:xfrm rot="5400000">
            <a:off x="4667168" y="6579471"/>
            <a:ext cx="551614" cy="475529"/>
          </a:xfrm>
          <a:prstGeom prst="triangle">
            <a:avLst/>
          </a:prstGeom>
          <a:solidFill>
            <a:srgbClr val="FBAAA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6320487" y="-1028755"/>
            <a:ext cx="12426044" cy="12828687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  <a:scene3d>
            <a:camera prst="obliqueTopRight"/>
            <a:lightRig rig="threePt" dir="t"/>
          </a:scene3d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BFAC50F-D91E-46DF-52A0-932CAC7183AC}"/>
              </a:ext>
            </a:extLst>
          </p:cNvPr>
          <p:cNvGrpSpPr/>
          <p:nvPr/>
        </p:nvGrpSpPr>
        <p:grpSpPr>
          <a:xfrm>
            <a:off x="502298" y="1356827"/>
            <a:ext cx="5434982" cy="1209930"/>
            <a:chOff x="146475" y="3944177"/>
            <a:chExt cx="5434982" cy="1209930"/>
          </a:xfrm>
        </p:grpSpPr>
        <p:sp>
          <p:nvSpPr>
            <p:cNvPr id="5" name="Object 5"/>
            <p:cNvSpPr txBox="1"/>
            <p:nvPr/>
          </p:nvSpPr>
          <p:spPr>
            <a:xfrm>
              <a:off x="146475" y="3944177"/>
              <a:ext cx="5023083" cy="1015663"/>
            </a:xfrm>
            <a:prstGeom prst="rect">
              <a:avLst/>
            </a:prstGeom>
            <a:noFill/>
            <a:scene3d>
              <a:camera prst="obliqueTopRight"/>
              <a:lightRig rig="threePt" dir="t"/>
            </a:scene3d>
          </p:spPr>
          <p:txBody>
            <a:bodyPr wrap="square" rtlCol="0" anchor="t">
              <a:spAutoFit/>
            </a:bodyPr>
            <a:lstStyle/>
            <a:p>
              <a:r>
                <a:rPr lang="ko-KR" altLang="en-US" sz="6000" kern="0" spc="-600" dirty="0">
                  <a:solidFill>
                    <a:srgbClr val="CD646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서비스  </a:t>
              </a:r>
              <a:r>
                <a:rPr lang="en-US" altLang="ko-KR" sz="5000" kern="0" spc="-600" dirty="0">
                  <a:solidFill>
                    <a:srgbClr val="CD6461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Light" pitchFamily="34" charset="0"/>
                </a:rPr>
                <a:t>Mock-up</a:t>
              </a:r>
              <a:endParaRPr lang="en-US" sz="5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grpSp>
          <p:nvGrpSpPr>
            <p:cNvPr id="1005" name="그룹 1005"/>
            <p:cNvGrpSpPr/>
            <p:nvPr/>
          </p:nvGrpSpPr>
          <p:grpSpPr>
            <a:xfrm>
              <a:off x="146475" y="4991100"/>
              <a:ext cx="5434982" cy="163007"/>
              <a:chOff x="774388" y="2841831"/>
              <a:chExt cx="5434982" cy="163007"/>
            </a:xfrm>
            <a:scene3d>
              <a:camera prst="obliqueTopRight"/>
              <a:lightRig rig="threePt" dir="t"/>
            </a:scene3d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4388" y="2841831"/>
                <a:ext cx="5434982" cy="163007"/>
              </a:xfrm>
              <a:prstGeom prst="rect">
                <a:avLst/>
              </a:prstGeom>
            </p:spPr>
          </p:pic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5BBBE09-210A-1613-748B-E389C7AB7940}"/>
              </a:ext>
            </a:extLst>
          </p:cNvPr>
          <p:cNvGrpSpPr/>
          <p:nvPr/>
        </p:nvGrpSpPr>
        <p:grpSpPr>
          <a:xfrm>
            <a:off x="8103626" y="433698"/>
            <a:ext cx="7239000" cy="4112894"/>
            <a:chOff x="7924800" y="441275"/>
            <a:chExt cx="7239000" cy="411289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1E7661-35D1-DC76-E67E-D27A78A63F2C}"/>
                </a:ext>
              </a:extLst>
            </p:cNvPr>
            <p:cNvSpPr/>
            <p:nvPr/>
          </p:nvSpPr>
          <p:spPr>
            <a:xfrm>
              <a:off x="7924800" y="441275"/>
              <a:ext cx="7239000" cy="411289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5AE14E2-6BF6-3C78-A774-1382C253DC37}"/>
                </a:ext>
              </a:extLst>
            </p:cNvPr>
            <p:cNvSpPr/>
            <p:nvPr/>
          </p:nvSpPr>
          <p:spPr>
            <a:xfrm>
              <a:off x="9931328" y="985823"/>
              <a:ext cx="3022107" cy="196709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DE047A9-8324-E7B8-6CD7-CC154E933457}"/>
                </a:ext>
              </a:extLst>
            </p:cNvPr>
            <p:cNvSpPr/>
            <p:nvPr/>
          </p:nvSpPr>
          <p:spPr>
            <a:xfrm>
              <a:off x="9372599" y="3912519"/>
              <a:ext cx="1405631" cy="348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C9C3EAA-F055-1006-0893-2C9522DFC989}"/>
                </a:ext>
              </a:extLst>
            </p:cNvPr>
            <p:cNvSpPr/>
            <p:nvPr/>
          </p:nvSpPr>
          <p:spPr>
            <a:xfrm>
              <a:off x="12219057" y="3912519"/>
              <a:ext cx="1405631" cy="3484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C0C882-9E5F-221C-4BE9-CE0415B1847B}"/>
                </a:ext>
              </a:extLst>
            </p:cNvPr>
            <p:cNvSpPr txBox="1"/>
            <p:nvPr/>
          </p:nvSpPr>
          <p:spPr>
            <a:xfrm>
              <a:off x="10210799" y="1875940"/>
              <a:ext cx="2422239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b="1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이미지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6BD1AA2-6707-85F4-AD5A-8C492F92AD33}"/>
                </a:ext>
              </a:extLst>
            </p:cNvPr>
            <p:cNvSpPr txBox="1"/>
            <p:nvPr/>
          </p:nvSpPr>
          <p:spPr>
            <a:xfrm>
              <a:off x="9304169" y="3961353"/>
              <a:ext cx="1546194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입력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A81FEFB-42BF-5A1C-2372-797E65EE1F63}"/>
                </a:ext>
              </a:extLst>
            </p:cNvPr>
            <p:cNvSpPr txBox="1"/>
            <p:nvPr/>
          </p:nvSpPr>
          <p:spPr>
            <a:xfrm>
              <a:off x="12145484" y="3936936"/>
              <a:ext cx="1546194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시작</a:t>
              </a: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62485F2-40A5-97D5-5DC2-99841B4CE3EC}"/>
              </a:ext>
            </a:extLst>
          </p:cNvPr>
          <p:cNvSpPr/>
          <p:nvPr/>
        </p:nvSpPr>
        <p:spPr>
          <a:xfrm>
            <a:off x="8244831" y="8535330"/>
            <a:ext cx="3974226" cy="84229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F8B7C7C-4129-4D81-764B-E0049805C198}"/>
              </a:ext>
            </a:extLst>
          </p:cNvPr>
          <p:cNvGrpSpPr/>
          <p:nvPr/>
        </p:nvGrpSpPr>
        <p:grpSpPr>
          <a:xfrm>
            <a:off x="8077200" y="4916906"/>
            <a:ext cx="7233421" cy="4648199"/>
            <a:chOff x="7930378" y="5072809"/>
            <a:chExt cx="7233421" cy="4648199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26025BF-F93E-416C-7C5C-89918510F63A}"/>
                </a:ext>
              </a:extLst>
            </p:cNvPr>
            <p:cNvSpPr/>
            <p:nvPr/>
          </p:nvSpPr>
          <p:spPr>
            <a:xfrm>
              <a:off x="7930378" y="5072809"/>
              <a:ext cx="7233421" cy="46481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7531782-3E21-D6C2-EF84-3176EFD91BEC}"/>
                </a:ext>
              </a:extLst>
            </p:cNvPr>
            <p:cNvSpPr/>
            <p:nvPr/>
          </p:nvSpPr>
          <p:spPr>
            <a:xfrm>
              <a:off x="8153400" y="5167079"/>
              <a:ext cx="6845808" cy="68507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CF40604-AED3-D135-F13E-FBF1A9E53595}"/>
                </a:ext>
              </a:extLst>
            </p:cNvPr>
            <p:cNvSpPr/>
            <p:nvPr/>
          </p:nvSpPr>
          <p:spPr>
            <a:xfrm>
              <a:off x="8191500" y="5936002"/>
              <a:ext cx="6807708" cy="1882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4CE2D5B-6EF6-E801-D46D-93BE08B6B8E3}"/>
                </a:ext>
              </a:extLst>
            </p:cNvPr>
            <p:cNvSpPr/>
            <p:nvPr/>
          </p:nvSpPr>
          <p:spPr>
            <a:xfrm>
              <a:off x="8191500" y="7719203"/>
              <a:ext cx="6807708" cy="18823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753F0AC8-008F-1A0A-8667-97C0E2DA4907}"/>
                </a:ext>
              </a:extLst>
            </p:cNvPr>
            <p:cNvSpPr/>
            <p:nvPr/>
          </p:nvSpPr>
          <p:spPr>
            <a:xfrm>
              <a:off x="8191500" y="6370796"/>
              <a:ext cx="1866900" cy="1058704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DA093BF-A570-CB18-270A-19A90784033A}"/>
                </a:ext>
              </a:extLst>
            </p:cNvPr>
            <p:cNvSpPr/>
            <p:nvPr/>
          </p:nvSpPr>
          <p:spPr>
            <a:xfrm>
              <a:off x="12699126" y="8182494"/>
              <a:ext cx="1931274" cy="11951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0215F35-0BA5-B7D9-F30F-5C2E62A94233}"/>
                </a:ext>
              </a:extLst>
            </p:cNvPr>
            <p:cNvSpPr/>
            <p:nvPr/>
          </p:nvSpPr>
          <p:spPr>
            <a:xfrm>
              <a:off x="10591800" y="6370797"/>
              <a:ext cx="3974226" cy="14695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B008A68-DC83-AF56-05D9-AF1DA8D810EA}"/>
                </a:ext>
              </a:extLst>
            </p:cNvPr>
            <p:cNvSpPr/>
            <p:nvPr/>
          </p:nvSpPr>
          <p:spPr>
            <a:xfrm>
              <a:off x="8223686" y="8248978"/>
              <a:ext cx="3974226" cy="14695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F0C5A80-F2A3-AD21-5C4B-D8B2C590145E}"/>
                </a:ext>
              </a:extLst>
            </p:cNvPr>
            <p:cNvSpPr/>
            <p:nvPr/>
          </p:nvSpPr>
          <p:spPr>
            <a:xfrm>
              <a:off x="10591800" y="6673262"/>
              <a:ext cx="3974226" cy="84229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5E220F4-DCC4-5CE1-6611-19A105970BEB}"/>
                </a:ext>
              </a:extLst>
            </p:cNvPr>
            <p:cNvSpPr txBox="1"/>
            <p:nvPr/>
          </p:nvSpPr>
          <p:spPr>
            <a:xfrm>
              <a:off x="8763000" y="5245028"/>
              <a:ext cx="55626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이미지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18BECE5-DC1A-2E13-D123-30E87787220A}"/>
                </a:ext>
              </a:extLst>
            </p:cNvPr>
            <p:cNvSpPr txBox="1"/>
            <p:nvPr/>
          </p:nvSpPr>
          <p:spPr>
            <a:xfrm>
              <a:off x="8278359" y="6655869"/>
              <a:ext cx="16383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이미지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413843B-9132-6513-283F-FCA49D6892E3}"/>
                </a:ext>
              </a:extLst>
            </p:cNvPr>
            <p:cNvSpPr txBox="1"/>
            <p:nvPr/>
          </p:nvSpPr>
          <p:spPr>
            <a:xfrm>
              <a:off x="12533510" y="8508164"/>
              <a:ext cx="225587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8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이미지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EEC6E68-261C-7CC2-A239-17EBB9019509}"/>
                </a:ext>
              </a:extLst>
            </p:cNvPr>
            <p:cNvSpPr txBox="1"/>
            <p:nvPr/>
          </p:nvSpPr>
          <p:spPr>
            <a:xfrm>
              <a:off x="10838542" y="6753637"/>
              <a:ext cx="33228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텍스트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3DC81F3-BF87-483B-CE73-04E5376EB835}"/>
                </a:ext>
              </a:extLst>
            </p:cNvPr>
            <p:cNvSpPr txBox="1"/>
            <p:nvPr/>
          </p:nvSpPr>
          <p:spPr>
            <a:xfrm>
              <a:off x="8396981" y="8613715"/>
              <a:ext cx="3322837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텍스트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32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6166049" y="-1001421"/>
            <a:ext cx="12426044" cy="12828687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grpSp>
        <p:nvGrpSpPr>
          <p:cNvPr id="1004" name="그룹 1004"/>
          <p:cNvGrpSpPr/>
          <p:nvPr/>
        </p:nvGrpSpPr>
        <p:grpSpPr>
          <a:xfrm>
            <a:off x="16936570" y="-216110"/>
            <a:ext cx="491544" cy="1874196"/>
            <a:chOff x="16936570" y="-216110"/>
            <a:chExt cx="491544" cy="1874196"/>
          </a:xfrm>
          <a:scene3d>
            <a:camera prst="obliqueTopRight"/>
            <a:lightRig rig="threePt" dir="t"/>
          </a:scene3d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936570" y="-216110"/>
              <a:ext cx="491544" cy="1874196"/>
            </a:xfrm>
            <a:prstGeom prst="rect">
              <a:avLst/>
            </a:prstGeom>
          </p:spPr>
        </p:pic>
      </p:grpSp>
      <p:grpSp>
        <p:nvGrpSpPr>
          <p:cNvPr id="963" name="그룹 962">
            <a:extLst>
              <a:ext uri="{FF2B5EF4-FFF2-40B4-BE49-F238E27FC236}">
                <a16:creationId xmlns:a16="http://schemas.microsoft.com/office/drawing/2014/main" id="{3C6BA885-6A7A-37A6-B738-E34D8E5C1D83}"/>
              </a:ext>
            </a:extLst>
          </p:cNvPr>
          <p:cNvGrpSpPr/>
          <p:nvPr/>
        </p:nvGrpSpPr>
        <p:grpSpPr>
          <a:xfrm>
            <a:off x="6696989" y="444847"/>
            <a:ext cx="5429533" cy="9227268"/>
            <a:chOff x="8259268" y="529866"/>
            <a:chExt cx="5429533" cy="9227268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C76A981-A81E-2221-C891-CD3A37E92DAE}"/>
                </a:ext>
              </a:extLst>
            </p:cNvPr>
            <p:cNvGrpSpPr/>
            <p:nvPr/>
          </p:nvGrpSpPr>
          <p:grpSpPr>
            <a:xfrm>
              <a:off x="8259268" y="529866"/>
              <a:ext cx="5429533" cy="9227268"/>
              <a:chOff x="8259268" y="529866"/>
              <a:chExt cx="5429533" cy="9227268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1F728460-543F-A762-06C8-1A9693A53C59}"/>
                  </a:ext>
                </a:extLst>
              </p:cNvPr>
              <p:cNvGrpSpPr/>
              <p:nvPr/>
            </p:nvGrpSpPr>
            <p:grpSpPr>
              <a:xfrm>
                <a:off x="8259268" y="529866"/>
                <a:ext cx="5429533" cy="9227268"/>
                <a:chOff x="8259268" y="529866"/>
                <a:chExt cx="5429533" cy="9227268"/>
              </a:xfrm>
            </p:grpSpPr>
            <p:sp>
              <p:nvSpPr>
                <p:cNvPr id="15" name="직사각형 14">
                  <a:extLst>
                    <a:ext uri="{FF2B5EF4-FFF2-40B4-BE49-F238E27FC236}">
                      <a16:creationId xmlns:a16="http://schemas.microsoft.com/office/drawing/2014/main" id="{5680AAF3-A0EC-B12A-07CB-F7273B25BDEC}"/>
                    </a:ext>
                  </a:extLst>
                </p:cNvPr>
                <p:cNvSpPr/>
                <p:nvPr/>
              </p:nvSpPr>
              <p:spPr>
                <a:xfrm>
                  <a:off x="8259268" y="529866"/>
                  <a:ext cx="5429533" cy="9227268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:a16="http://schemas.microsoft.com/office/drawing/2014/main" id="{059EF5AF-AC59-615A-664B-62725F8B394E}"/>
                    </a:ext>
                  </a:extLst>
                </p:cNvPr>
                <p:cNvSpPr/>
                <p:nvPr/>
              </p:nvSpPr>
              <p:spPr>
                <a:xfrm>
                  <a:off x="8259402" y="2579914"/>
                  <a:ext cx="5429263" cy="7177220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FE66AF74-0CF3-BDC0-722B-D9A101199512}"/>
                    </a:ext>
                  </a:extLst>
                </p:cNvPr>
                <p:cNvSpPr/>
                <p:nvPr/>
              </p:nvSpPr>
              <p:spPr>
                <a:xfrm>
                  <a:off x="9707068" y="681181"/>
                  <a:ext cx="2514600" cy="533400"/>
                </a:xfrm>
                <a:prstGeom prst="rect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EEFA781-6081-A160-67E5-5F5084FD1253}"/>
                  </a:ext>
                </a:extLst>
              </p:cNvPr>
              <p:cNvSpPr txBox="1"/>
              <p:nvPr/>
            </p:nvSpPr>
            <p:spPr>
              <a:xfrm>
                <a:off x="9730334" y="697242"/>
                <a:ext cx="2514600" cy="40011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000" kern="0" spc="-1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*** </a:t>
                </a:r>
                <a:r>
                  <a:rPr lang="ko-KR" altLang="en-US" sz="2000" kern="0" spc="-1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 분리수거 가이드</a:t>
                </a: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FE6BE11-C336-8D0C-63DD-C0FF9F8CBF4D}"/>
                  </a:ext>
                </a:extLst>
              </p:cNvPr>
              <p:cNvSpPr/>
              <p:nvPr/>
            </p:nvSpPr>
            <p:spPr>
              <a:xfrm>
                <a:off x="10058400" y="1282662"/>
                <a:ext cx="1905000" cy="11176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759B3C3-E28C-1D14-4389-3E1E13C1CB75}"/>
                  </a:ext>
                </a:extLst>
              </p:cNvPr>
              <p:cNvSpPr txBox="1"/>
              <p:nvPr/>
            </p:nvSpPr>
            <p:spPr>
              <a:xfrm>
                <a:off x="10135833" y="1568347"/>
                <a:ext cx="1676400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ko-KR" altLang="en-US" sz="2400" kern="0" spc="-100" dirty="0">
                    <a:solidFill>
                      <a:srgbClr val="206D38"/>
                    </a:solidFill>
                    <a:latin typeface="나눔스퀘어 네오 Bold" panose="00000800000000000000" pitchFamily="2" charset="-127"/>
                    <a:ea typeface="나눔스퀘어 네오 Bold" panose="00000800000000000000" pitchFamily="2" charset="-127"/>
                    <a:cs typeface="Noto Sans CJK KR Regular" pitchFamily="34" charset="0"/>
                  </a:rPr>
                  <a:t>이미지</a:t>
                </a:r>
              </a:p>
            </p:txBody>
          </p:sp>
        </p:grpSp>
        <p:grpSp>
          <p:nvGrpSpPr>
            <p:cNvPr id="962" name="그룹 961">
              <a:extLst>
                <a:ext uri="{FF2B5EF4-FFF2-40B4-BE49-F238E27FC236}">
                  <a16:creationId xmlns:a16="http://schemas.microsoft.com/office/drawing/2014/main" id="{3374DE19-EC7A-96E7-D31D-A20F582A5766}"/>
                </a:ext>
              </a:extLst>
            </p:cNvPr>
            <p:cNvGrpSpPr/>
            <p:nvPr/>
          </p:nvGrpSpPr>
          <p:grpSpPr>
            <a:xfrm>
              <a:off x="9932467" y="2964664"/>
              <a:ext cx="2158099" cy="6338995"/>
              <a:chOff x="9932467" y="2964664"/>
              <a:chExt cx="2158099" cy="6338995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209C5CA0-FB1F-AF61-2271-B1ED2E115582}"/>
                  </a:ext>
                </a:extLst>
              </p:cNvPr>
              <p:cNvSpPr/>
              <p:nvPr/>
            </p:nvSpPr>
            <p:spPr>
              <a:xfrm>
                <a:off x="9932467" y="4620007"/>
                <a:ext cx="2156866" cy="12606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30F54415-6D55-A737-544D-5FEBE9A39470}"/>
                  </a:ext>
                </a:extLst>
              </p:cNvPr>
              <p:cNvSpPr/>
              <p:nvPr/>
            </p:nvSpPr>
            <p:spPr>
              <a:xfrm>
                <a:off x="9932467" y="2964664"/>
                <a:ext cx="2156866" cy="12606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AD228F61-2FBA-E65B-5565-1489C518C21C}"/>
                  </a:ext>
                </a:extLst>
              </p:cNvPr>
              <p:cNvSpPr/>
              <p:nvPr/>
            </p:nvSpPr>
            <p:spPr>
              <a:xfrm>
                <a:off x="9933700" y="6328908"/>
                <a:ext cx="2156866" cy="12606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4331D7AE-84F0-6E5C-3D64-32C9645421B8}"/>
                  </a:ext>
                </a:extLst>
              </p:cNvPr>
              <p:cNvSpPr/>
              <p:nvPr/>
            </p:nvSpPr>
            <p:spPr>
              <a:xfrm>
                <a:off x="9932467" y="8043021"/>
                <a:ext cx="2156866" cy="1260638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AA2C34-D40C-4FF3-D9FD-AF1DEC082400}"/>
                </a:ext>
              </a:extLst>
            </p:cNvPr>
            <p:cNvSpPr txBox="1"/>
            <p:nvPr/>
          </p:nvSpPr>
          <p:spPr>
            <a:xfrm>
              <a:off x="10172700" y="3426242"/>
              <a:ext cx="1676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설명 이미지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BEE03A-1926-BCCD-9522-27AD8A284E4F}"/>
                </a:ext>
              </a:extLst>
            </p:cNvPr>
            <p:cNvSpPr txBox="1"/>
            <p:nvPr/>
          </p:nvSpPr>
          <p:spPr>
            <a:xfrm>
              <a:off x="10142932" y="5058759"/>
              <a:ext cx="1676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설명 이미지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5B8B8C3-1FFC-F89A-0021-A7AD97ED1E07}"/>
                </a:ext>
              </a:extLst>
            </p:cNvPr>
            <p:cNvSpPr txBox="1"/>
            <p:nvPr/>
          </p:nvSpPr>
          <p:spPr>
            <a:xfrm>
              <a:off x="10126168" y="6776280"/>
              <a:ext cx="1676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설명 이미지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33458285-1ED3-8DB6-E083-0600FB4AC602}"/>
                </a:ext>
              </a:extLst>
            </p:cNvPr>
            <p:cNvSpPr txBox="1"/>
            <p:nvPr/>
          </p:nvSpPr>
          <p:spPr>
            <a:xfrm>
              <a:off x="10126168" y="8478117"/>
              <a:ext cx="1676400" cy="46166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설명 이미지</a:t>
              </a:r>
            </a:p>
          </p:txBody>
        </p:sp>
      </p:grpSp>
      <p:grpSp>
        <p:nvGrpSpPr>
          <p:cNvPr id="966" name="그룹 965">
            <a:extLst>
              <a:ext uri="{FF2B5EF4-FFF2-40B4-BE49-F238E27FC236}">
                <a16:creationId xmlns:a16="http://schemas.microsoft.com/office/drawing/2014/main" id="{94503369-46C6-B3E5-8ACB-B3C8A24E2CF1}"/>
              </a:ext>
            </a:extLst>
          </p:cNvPr>
          <p:cNvGrpSpPr/>
          <p:nvPr/>
        </p:nvGrpSpPr>
        <p:grpSpPr>
          <a:xfrm>
            <a:off x="12500197" y="388543"/>
            <a:ext cx="5142829" cy="9229746"/>
            <a:chOff x="14056542" y="529866"/>
            <a:chExt cx="5142829" cy="9229746"/>
          </a:xfrm>
        </p:grpSpPr>
        <p:grpSp>
          <p:nvGrpSpPr>
            <p:cNvPr id="964" name="그룹 963">
              <a:extLst>
                <a:ext uri="{FF2B5EF4-FFF2-40B4-BE49-F238E27FC236}">
                  <a16:creationId xmlns:a16="http://schemas.microsoft.com/office/drawing/2014/main" id="{4E33F466-DB47-962F-EDBF-6B63F4AE4D1E}"/>
                </a:ext>
              </a:extLst>
            </p:cNvPr>
            <p:cNvGrpSpPr/>
            <p:nvPr/>
          </p:nvGrpSpPr>
          <p:grpSpPr>
            <a:xfrm>
              <a:off x="14056542" y="529866"/>
              <a:ext cx="5142829" cy="9229746"/>
              <a:chOff x="14056542" y="529866"/>
              <a:chExt cx="5142829" cy="9229746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B26025BF-F93E-416C-7C5C-89918510F63A}"/>
                  </a:ext>
                </a:extLst>
              </p:cNvPr>
              <p:cNvSpPr/>
              <p:nvPr/>
            </p:nvSpPr>
            <p:spPr>
              <a:xfrm>
                <a:off x="14056542" y="573978"/>
                <a:ext cx="5142829" cy="918563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E0EFD16-7472-0393-49B1-197866DDCA20}"/>
                  </a:ext>
                </a:extLst>
              </p:cNvPr>
              <p:cNvSpPr/>
              <p:nvPr/>
            </p:nvSpPr>
            <p:spPr>
              <a:xfrm>
                <a:off x="14693730" y="554166"/>
                <a:ext cx="3917054" cy="903323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1ED2E97B-6A44-B7A5-678B-99D842536DF1}"/>
                  </a:ext>
                </a:extLst>
              </p:cNvPr>
              <p:cNvSpPr/>
              <p:nvPr/>
            </p:nvSpPr>
            <p:spPr>
              <a:xfrm>
                <a:off x="15361730" y="529866"/>
                <a:ext cx="2621470" cy="28963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020CC622-EC9B-B0A3-3457-62DDB0B7708A}"/>
                  </a:ext>
                </a:extLst>
              </p:cNvPr>
              <p:cNvSpPr/>
              <p:nvPr/>
            </p:nvSpPr>
            <p:spPr>
              <a:xfrm>
                <a:off x="15361730" y="3610571"/>
                <a:ext cx="2621470" cy="28963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3E04AA50-4960-8E14-6D23-8C84F52D1481}"/>
                  </a:ext>
                </a:extLst>
              </p:cNvPr>
              <p:cNvSpPr/>
              <p:nvPr/>
            </p:nvSpPr>
            <p:spPr>
              <a:xfrm>
                <a:off x="15361730" y="6675588"/>
                <a:ext cx="2621470" cy="28963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379DAC-97D2-AA4F-9C68-319DB471F803}"/>
                </a:ext>
              </a:extLst>
            </p:cNvPr>
            <p:cNvSpPr txBox="1"/>
            <p:nvPr/>
          </p:nvSpPr>
          <p:spPr>
            <a:xfrm>
              <a:off x="15541653" y="1452015"/>
              <a:ext cx="22098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사진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D18F2F9-D490-4A78-8CC9-32F3D3DDA09D}"/>
                </a:ext>
              </a:extLst>
            </p:cNvPr>
            <p:cNvSpPr txBox="1"/>
            <p:nvPr/>
          </p:nvSpPr>
          <p:spPr>
            <a:xfrm>
              <a:off x="15541653" y="4603995"/>
              <a:ext cx="22098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사진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38C6C2-8307-22A0-456E-E2DC19089283}"/>
                </a:ext>
              </a:extLst>
            </p:cNvPr>
            <p:cNvSpPr txBox="1"/>
            <p:nvPr/>
          </p:nvSpPr>
          <p:spPr>
            <a:xfrm>
              <a:off x="15541653" y="7864247"/>
              <a:ext cx="2209800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3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사진</a:t>
              </a:r>
            </a:p>
          </p:txBody>
        </p:sp>
      </p:grpSp>
      <p:pic>
        <p:nvPicPr>
          <p:cNvPr id="7" name="Object 22">
            <a:extLst>
              <a:ext uri="{FF2B5EF4-FFF2-40B4-BE49-F238E27FC236}">
                <a16:creationId xmlns:a16="http://schemas.microsoft.com/office/drawing/2014/main" id="{3C46370B-F2F9-ED9D-286F-58B2816D9C7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2298" y="2403750"/>
            <a:ext cx="5434982" cy="163007"/>
          </a:xfrm>
          <a:prstGeom prst="rect">
            <a:avLst/>
          </a:prstGeom>
          <a:scene3d>
            <a:camera prst="obliqueTopRight"/>
            <a:lightRig rig="threePt" dir="t"/>
          </a:scene3d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B952DE79-3752-70B1-616F-B5C483820A4F}"/>
              </a:ext>
            </a:extLst>
          </p:cNvPr>
          <p:cNvSpPr txBox="1"/>
          <p:nvPr/>
        </p:nvSpPr>
        <p:spPr>
          <a:xfrm>
            <a:off x="502298" y="1356827"/>
            <a:ext cx="5023083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r>
              <a:rPr lang="ko-KR" altLang="en-US" sz="6000" kern="0" spc="-600" dirty="0">
                <a:solidFill>
                  <a:srgbClr val="CD646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서비스  </a:t>
            </a:r>
            <a:r>
              <a:rPr lang="en-US" altLang="ko-KR" sz="5000" kern="0" spc="-600" dirty="0">
                <a:solidFill>
                  <a:srgbClr val="CD6461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Mock-up</a:t>
            </a:r>
            <a:endParaRPr lang="en-US" sz="5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87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DFF93AB-239E-AC98-4F5C-2BC4F429E85B}"/>
              </a:ext>
            </a:extLst>
          </p:cNvPr>
          <p:cNvGrpSpPr/>
          <p:nvPr/>
        </p:nvGrpSpPr>
        <p:grpSpPr>
          <a:xfrm>
            <a:off x="3919055" y="894643"/>
            <a:ext cx="9720745" cy="8497713"/>
            <a:chOff x="4495800" y="894643"/>
            <a:chExt cx="9720745" cy="8497713"/>
          </a:xfrm>
          <a:scene3d>
            <a:camera prst="obliqueTopRight"/>
            <a:lightRig rig="threePt" dir="t"/>
          </a:scene3d>
        </p:grpSpPr>
        <p:grpSp>
          <p:nvGrpSpPr>
            <p:cNvPr id="4" name="그룹 1006">
              <a:extLst>
                <a:ext uri="{FF2B5EF4-FFF2-40B4-BE49-F238E27FC236}">
                  <a16:creationId xmlns:a16="http://schemas.microsoft.com/office/drawing/2014/main" id="{6CC24AB9-D4FB-3A35-5792-3A2E60E7EB64}"/>
                </a:ext>
              </a:extLst>
            </p:cNvPr>
            <p:cNvGrpSpPr/>
            <p:nvPr/>
          </p:nvGrpSpPr>
          <p:grpSpPr>
            <a:xfrm>
              <a:off x="4495800" y="894643"/>
              <a:ext cx="9720745" cy="8497713"/>
              <a:chOff x="1429810" y="4062464"/>
              <a:chExt cx="2585507" cy="2260207"/>
            </a:xfrm>
          </p:grpSpPr>
          <p:pic>
            <p:nvPicPr>
              <p:cNvPr id="5" name="Object 18">
                <a:extLst>
                  <a:ext uri="{FF2B5EF4-FFF2-40B4-BE49-F238E27FC236}">
                    <a16:creationId xmlns:a16="http://schemas.microsoft.com/office/drawing/2014/main" id="{1B907E5B-77C1-A50D-1245-105AD939F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429810" y="4062464"/>
                <a:ext cx="2585507" cy="2260207"/>
              </a:xfrm>
              <a:prstGeom prst="rect">
                <a:avLst/>
              </a:prstGeom>
            </p:spPr>
          </p:pic>
        </p:grpSp>
        <p:sp>
          <p:nvSpPr>
            <p:cNvPr id="6" name="Object 21">
              <a:extLst>
                <a:ext uri="{FF2B5EF4-FFF2-40B4-BE49-F238E27FC236}">
                  <a16:creationId xmlns:a16="http://schemas.microsoft.com/office/drawing/2014/main" id="{2A4BBCDB-078D-521D-01F4-56FD6B20AAA0}"/>
                </a:ext>
              </a:extLst>
            </p:cNvPr>
            <p:cNvSpPr txBox="1"/>
            <p:nvPr/>
          </p:nvSpPr>
          <p:spPr>
            <a:xfrm>
              <a:off x="6063145" y="3327617"/>
              <a:ext cx="6698780" cy="36317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1500" kern="0" spc="-1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Medium" pitchFamily="34" charset="0"/>
                </a:rPr>
                <a:t>서비스</a:t>
              </a:r>
              <a:endParaRPr lang="en-US" altLang="ko-KR" sz="115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endParaRPr>
            </a:p>
            <a:p>
              <a:pPr algn="ctr"/>
              <a:r>
                <a:rPr lang="ko-KR" altLang="en-US" sz="11500" kern="0" spc="-1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Medium" pitchFamily="34" charset="0"/>
                </a:rPr>
                <a:t>제작과정</a:t>
              </a:r>
              <a:endParaRPr lang="en-US" altLang="ko-KR" sz="115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7681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CF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50908" y="-732979"/>
            <a:ext cx="19389815" cy="3514243"/>
            <a:chOff x="-552050" y="-792109"/>
            <a:chExt cx="19389815" cy="4262328"/>
          </a:xfrm>
          <a:scene3d>
            <a:camera prst="obliqueTopRight"/>
            <a:lightRig rig="threePt" dir="t"/>
          </a:scene3d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-552050" y="-792109"/>
              <a:ext cx="19389815" cy="426232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4242624" y="532941"/>
            <a:ext cx="9802752" cy="1015663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6000" kern="0" spc="-4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Light" pitchFamily="34" charset="0"/>
              </a:rPr>
              <a:t>팀원 역할</a:t>
            </a:r>
            <a:endParaRPr lang="en-US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1160" y="1640192"/>
            <a:ext cx="935227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2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Gmarket Sans Medium" pitchFamily="34" charset="0"/>
              </a:rPr>
              <a:t>각 팀원의 역할에 대한 요약</a:t>
            </a:r>
            <a:endParaRPr lang="en-US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6400800" y="2247512"/>
            <a:ext cx="5696420" cy="152788"/>
            <a:chOff x="6409186" y="2638607"/>
            <a:chExt cx="5696420" cy="152788"/>
          </a:xfrm>
          <a:scene3d>
            <a:camera prst="obliqueTopRight"/>
            <a:lightRig rig="threePt" dir="t"/>
          </a:scene3d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09186" y="2638607"/>
              <a:ext cx="5696420" cy="1527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480615" y="3126679"/>
            <a:ext cx="828031" cy="1255548"/>
            <a:chOff x="16480615" y="3126679"/>
            <a:chExt cx="828031" cy="1255548"/>
          </a:xfrm>
          <a:scene3d>
            <a:camera prst="obliqueTopRight"/>
            <a:lightRig rig="threePt" dir="t"/>
          </a:scene3d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80615" y="3126679"/>
              <a:ext cx="828031" cy="12555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533146" y="1964459"/>
            <a:ext cx="663236" cy="1005667"/>
            <a:chOff x="15533146" y="1964459"/>
            <a:chExt cx="663236" cy="1005667"/>
          </a:xfrm>
          <a:scene3d>
            <a:camera prst="obliqueTopRight"/>
            <a:lightRig rig="threePt" dir="t"/>
          </a:scene3d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33146" y="1964459"/>
              <a:ext cx="663236" cy="100566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954503" y="3835366"/>
            <a:ext cx="2434652" cy="2374934"/>
            <a:chOff x="5262918" y="3955390"/>
            <a:chExt cx="2434652" cy="2374934"/>
          </a:xfrm>
          <a:scene3d>
            <a:camera prst="obliqueTopRight"/>
            <a:lightRig rig="threePt" dir="t"/>
          </a:scene3d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918" y="3955390"/>
              <a:ext cx="2434652" cy="2374934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7714035" y="4533900"/>
            <a:ext cx="300150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 err="1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나서영</a:t>
            </a:r>
            <a:endParaRPr lang="en-US" sz="2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11175374" y="4035418"/>
            <a:ext cx="2585507" cy="2260207"/>
            <a:chOff x="8571711" y="4086150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1711" y="4086150"/>
              <a:ext cx="2585507" cy="2260207"/>
            </a:xfrm>
            <a:prstGeom prst="rect">
              <a:avLst/>
            </a:prstGeom>
          </p:spPr>
        </p:pic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E7D3A00-B029-C8B0-D0E8-6FD3B637B894}"/>
              </a:ext>
            </a:extLst>
          </p:cNvPr>
          <p:cNvGrpSpPr/>
          <p:nvPr/>
        </p:nvGrpSpPr>
        <p:grpSpPr>
          <a:xfrm>
            <a:off x="4267200" y="3950093"/>
            <a:ext cx="3001503" cy="2260207"/>
            <a:chOff x="4267200" y="4026293"/>
            <a:chExt cx="3001503" cy="2260207"/>
          </a:xfrm>
          <a:scene3d>
            <a:camera prst="obliqueTopRight"/>
            <a:lightRig rig="threePt" dir="t"/>
          </a:scene3d>
        </p:grpSpPr>
        <p:grpSp>
          <p:nvGrpSpPr>
            <p:cNvPr id="1006" name="그룹 1006"/>
            <p:cNvGrpSpPr/>
            <p:nvPr/>
          </p:nvGrpSpPr>
          <p:grpSpPr>
            <a:xfrm>
              <a:off x="4475194" y="4026293"/>
              <a:ext cx="2585507" cy="2260207"/>
              <a:chOff x="1429810" y="4062464"/>
              <a:chExt cx="2585507" cy="226020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429810" y="4062464"/>
                <a:ext cx="2585507" cy="2260207"/>
              </a:xfrm>
              <a:prstGeom prst="rect">
                <a:avLst/>
              </a:prstGeom>
            </p:spPr>
          </p:pic>
        </p:grpSp>
        <p:sp>
          <p:nvSpPr>
            <p:cNvPr id="21" name="Object 21"/>
            <p:cNvSpPr txBox="1"/>
            <p:nvPr/>
          </p:nvSpPr>
          <p:spPr>
            <a:xfrm>
              <a:off x="4267200" y="4556121"/>
              <a:ext cx="300150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400" kern="0" spc="-100" dirty="0">
                  <a:solidFill>
                    <a:srgbClr val="206D38"/>
                  </a:solidFill>
                  <a:latin typeface="나눔스퀘어 네오 Heavy" panose="00000A00000000000000" pitchFamily="2" charset="-127"/>
                  <a:ea typeface="나눔스퀘어 네오 Heavy" panose="00000A00000000000000" pitchFamily="2" charset="-127"/>
                  <a:cs typeface="Gmarket Sans Medium" pitchFamily="34" charset="0"/>
                </a:rPr>
                <a:t>김대환</a:t>
              </a:r>
              <a:endParaRPr lang="en-US" sz="2000" dirty="0">
                <a:latin typeface="나눔스퀘어 네오 Heavy" panose="00000A00000000000000" pitchFamily="2" charset="-127"/>
                <a:ea typeface="나눔스퀘어 네오 Heavy" panose="00000A00000000000000" pitchFamily="2" charset="-127"/>
              </a:endParaRPr>
            </a:p>
          </p:txBody>
        </p:sp>
        <p:sp>
          <p:nvSpPr>
            <p:cNvPr id="4" name="Object 24">
              <a:extLst>
                <a:ext uri="{FF2B5EF4-FFF2-40B4-BE49-F238E27FC236}">
                  <a16:creationId xmlns:a16="http://schemas.microsoft.com/office/drawing/2014/main" id="{9143EC57-E5C4-2144-214E-86FD372E3355}"/>
                </a:ext>
              </a:extLst>
            </p:cNvPr>
            <p:cNvSpPr txBox="1"/>
            <p:nvPr/>
          </p:nvSpPr>
          <p:spPr>
            <a:xfrm>
              <a:off x="4558677" y="5049088"/>
              <a:ext cx="2410910" cy="5847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1600" kern="0" spc="-1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백엔드</a:t>
              </a:r>
              <a:r>
                <a:rPr lang="ko-KR" altLang="en-US" sz="1600" kern="0" spc="-1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  서버사이드 구축</a:t>
              </a:r>
              <a:endParaRPr lang="en-US" altLang="ko-KR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endParaRPr>
            </a:p>
            <a:p>
              <a:pPr algn="ctr"/>
              <a:r>
                <a:rPr lang="ko-KR" altLang="en-US" sz="16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코드 </a:t>
              </a:r>
              <a:r>
                <a:rPr lang="ko-KR" altLang="en-US" sz="1600" dirty="0" err="1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추합</a:t>
              </a:r>
              <a:r>
                <a:rPr lang="ko-KR" altLang="en-US" sz="1600" dirty="0">
                  <a:solidFill>
                    <a:srgbClr val="206D38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</a:rPr>
                <a:t> 및 정리</a:t>
              </a:r>
              <a:endParaRPr 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  <p:sp>
          <p:nvSpPr>
            <p:cNvPr id="7" name="Object 24">
              <a:extLst>
                <a:ext uri="{FF2B5EF4-FFF2-40B4-BE49-F238E27FC236}">
                  <a16:creationId xmlns:a16="http://schemas.microsoft.com/office/drawing/2014/main" id="{20C6111A-61AF-79C8-F908-D4DBB7B2A68E}"/>
                </a:ext>
              </a:extLst>
            </p:cNvPr>
            <p:cNvSpPr txBox="1"/>
            <p:nvPr/>
          </p:nvSpPr>
          <p:spPr>
            <a:xfrm rot="19881776">
              <a:off x="4910142" y="4221040"/>
              <a:ext cx="1022460" cy="40011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2000" b="1" kern="0" spc="-100" dirty="0">
                  <a:solidFill>
                    <a:srgbClr val="CD6461"/>
                  </a:solidFill>
                  <a:latin typeface="나눔스퀘어 네오 Bold" panose="00000800000000000000" pitchFamily="2" charset="-127"/>
                  <a:ea typeface="나눔스퀘어 네오 Bold" panose="00000800000000000000" pitchFamily="2" charset="-127"/>
                  <a:cs typeface="Noto Sans CJK KR Regular" pitchFamily="34" charset="0"/>
                </a:rPr>
                <a:t>팀장</a:t>
              </a:r>
              <a:endParaRPr lang="en-US" b="1" dirty="0">
                <a:solidFill>
                  <a:srgbClr val="CD6461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endParaRPr>
            </a:p>
          </p:txBody>
        </p:sp>
      </p:grpSp>
      <p:sp>
        <p:nvSpPr>
          <p:cNvPr id="9" name="Object 24">
            <a:extLst>
              <a:ext uri="{FF2B5EF4-FFF2-40B4-BE49-F238E27FC236}">
                <a16:creationId xmlns:a16="http://schemas.microsoft.com/office/drawing/2014/main" id="{8AB68266-734B-3C10-605E-44378A726100}"/>
              </a:ext>
            </a:extLst>
          </p:cNvPr>
          <p:cNvSpPr txBox="1"/>
          <p:nvPr/>
        </p:nvSpPr>
        <p:spPr>
          <a:xfrm>
            <a:off x="8033353" y="4991100"/>
            <a:ext cx="2410910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서비스 기획</a:t>
            </a:r>
            <a:r>
              <a:rPr lang="en-US" altLang="ko-KR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</a:t>
            </a:r>
            <a:endParaRPr lang="en-US" altLang="ko-KR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프론트엔드</a:t>
            </a:r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구축</a:t>
            </a:r>
            <a:endParaRPr lang="en-US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08" name="그룹 1008"/>
          <p:cNvGrpSpPr/>
          <p:nvPr/>
        </p:nvGrpSpPr>
        <p:grpSpPr>
          <a:xfrm>
            <a:off x="6379422" y="7313270"/>
            <a:ext cx="2434652" cy="2374934"/>
            <a:chOff x="1505238" y="6966932"/>
            <a:chExt cx="2434652" cy="2374934"/>
          </a:xfrm>
          <a:scene3d>
            <a:camera prst="obliqueTopRight"/>
            <a:lightRig rig="threePt" dir="t"/>
          </a:scene3d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5238" y="6966932"/>
              <a:ext cx="2434652" cy="237493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0982721" y="4561678"/>
            <a:ext cx="300150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오승준</a:t>
            </a:r>
            <a:endParaRPr lang="en-US" sz="2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2" name="Object 24">
            <a:extLst>
              <a:ext uri="{FF2B5EF4-FFF2-40B4-BE49-F238E27FC236}">
                <a16:creationId xmlns:a16="http://schemas.microsoft.com/office/drawing/2014/main" id="{3A3EC223-6734-EF1E-6180-1BEA88526E1C}"/>
              </a:ext>
            </a:extLst>
          </p:cNvPr>
          <p:cNvSpPr txBox="1"/>
          <p:nvPr/>
        </p:nvSpPr>
        <p:spPr>
          <a:xfrm>
            <a:off x="11310108" y="5043703"/>
            <a:ext cx="2410910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모델링 구축</a:t>
            </a:r>
            <a:endParaRPr lang="en-US" altLang="ko-KR" sz="16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 algn="ctr"/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발표 내용구성 기획</a:t>
            </a:r>
            <a:endParaRPr lang="en-US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grpSp>
        <p:nvGrpSpPr>
          <p:cNvPr id="1010" name="그룹 1010"/>
          <p:cNvGrpSpPr/>
          <p:nvPr/>
        </p:nvGrpSpPr>
        <p:grpSpPr>
          <a:xfrm>
            <a:off x="10059303" y="7302893"/>
            <a:ext cx="2585507" cy="2260207"/>
            <a:chOff x="5187491" y="7132473"/>
            <a:chExt cx="2585507" cy="2260207"/>
          </a:xfrm>
          <a:scene3d>
            <a:camera prst="obliqueTopRight"/>
            <a:lightRig rig="threePt" dir="t"/>
          </a:scene3d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700000">
              <a:off x="5187491" y="7132473"/>
              <a:ext cx="2585507" cy="226020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6066297" y="7925708"/>
            <a:ext cx="300150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이수진</a:t>
            </a:r>
            <a:endParaRPr lang="en-US" sz="2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3" name="Object 24">
            <a:extLst>
              <a:ext uri="{FF2B5EF4-FFF2-40B4-BE49-F238E27FC236}">
                <a16:creationId xmlns:a16="http://schemas.microsoft.com/office/drawing/2014/main" id="{5A67432A-09A3-741F-EFAC-3D82E717A393}"/>
              </a:ext>
            </a:extLst>
          </p:cNvPr>
          <p:cNvSpPr txBox="1"/>
          <p:nvPr/>
        </p:nvSpPr>
        <p:spPr>
          <a:xfrm>
            <a:off x="6353395" y="8444925"/>
            <a:ext cx="2410910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모델링 구축</a:t>
            </a:r>
            <a:endParaRPr lang="en-US" altLang="ko-KR" sz="1600" kern="0" spc="-1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  <a:cs typeface="Noto Sans CJK KR Regular" pitchFamily="34" charset="0"/>
            </a:endParaRPr>
          </a:p>
          <a:p>
            <a:pPr algn="ctr"/>
            <a:r>
              <a:rPr lang="ko-KR" altLang="en-US" sz="1600" dirty="0" err="1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피피티</a:t>
            </a:r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 제작</a:t>
            </a:r>
            <a:endParaRPr lang="en-US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858222" y="7977244"/>
            <a:ext cx="3001503" cy="46166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400" kern="0" spc="-100" dirty="0" err="1">
                <a:solidFill>
                  <a:srgbClr val="206D38"/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  <a:cs typeface="Gmarket Sans Medium" pitchFamily="34" charset="0"/>
              </a:rPr>
              <a:t>이재필</a:t>
            </a:r>
            <a:endParaRPr lang="en-US" sz="2000" dirty="0">
              <a:latin typeface="나눔스퀘어 네오 Heavy" panose="00000A00000000000000" pitchFamily="2" charset="-127"/>
              <a:ea typeface="나눔스퀘어 네오 Heavy" panose="00000A00000000000000" pitchFamily="2" charset="-127"/>
            </a:endParaRPr>
          </a:p>
        </p:txBody>
      </p:sp>
      <p:sp>
        <p:nvSpPr>
          <p:cNvPr id="10" name="Object 24">
            <a:extLst>
              <a:ext uri="{FF2B5EF4-FFF2-40B4-BE49-F238E27FC236}">
                <a16:creationId xmlns:a16="http://schemas.microsoft.com/office/drawing/2014/main" id="{6BC171D9-1158-C197-AA6B-28FAEBC772D0}"/>
              </a:ext>
            </a:extLst>
          </p:cNvPr>
          <p:cNvSpPr txBox="1"/>
          <p:nvPr/>
        </p:nvSpPr>
        <p:spPr>
          <a:xfrm>
            <a:off x="10185765" y="8464737"/>
            <a:ext cx="2410910" cy="584775"/>
          </a:xfrm>
          <a:prstGeom prst="rect">
            <a:avLst/>
          </a:prstGeom>
          <a:noFill/>
          <a:scene3d>
            <a:camera prst="obliqueTopRight"/>
            <a:lightRig rig="threePt" dir="t"/>
          </a:scene3d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모델링 구축</a:t>
            </a:r>
            <a:r>
              <a:rPr lang="en-US" altLang="ko-KR" sz="1600" kern="0" spc="-1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  <a:cs typeface="Noto Sans CJK KR Regular" pitchFamily="34" charset="0"/>
              </a:rPr>
              <a:t> </a:t>
            </a:r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및 </a:t>
            </a:r>
            <a:endParaRPr lang="en-US" altLang="ko-KR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모델 평가</a:t>
            </a:r>
            <a:r>
              <a:rPr lang="en-US" altLang="ko-KR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/</a:t>
            </a:r>
            <a:r>
              <a:rPr lang="ko-KR" altLang="en-US" sz="1600" dirty="0">
                <a:solidFill>
                  <a:srgbClr val="206D38"/>
                </a:solidFill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검사</a:t>
            </a:r>
            <a:endParaRPr lang="en-US" sz="1600" dirty="0">
              <a:solidFill>
                <a:srgbClr val="206D38"/>
              </a:solidFill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6663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 anchor="t">
        <a:spAutoFit/>
      </a:bodyPr>
      <a:lstStyle>
        <a:defPPr algn="ctr">
          <a:defRPr sz="1600" kern="0" spc="-100" dirty="0" smtClean="0">
            <a:solidFill>
              <a:srgbClr val="206D38"/>
            </a:solidFill>
            <a:latin typeface="나눔스퀘어 네오 Bold" panose="00000800000000000000" pitchFamily="2" charset="-127"/>
            <a:ea typeface="나눔스퀘어 네오 Bold" panose="00000800000000000000" pitchFamily="2" charset="-127"/>
            <a:cs typeface="Noto Sans CJK KR Regular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603</Words>
  <Application>Microsoft Office PowerPoint</Application>
  <PresentationFormat>사용자 지정</PresentationFormat>
  <Paragraphs>221</Paragraphs>
  <Slides>23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Arial</vt:lpstr>
      <vt:lpstr>나눔스퀘어 네오 Bold</vt:lpstr>
      <vt:lpstr>나눔고딕 ExtraBold</vt:lpstr>
      <vt:lpstr>Calibri</vt:lpstr>
      <vt:lpstr>맑은 고딕</vt:lpstr>
      <vt:lpstr>나눔스퀘어 네오 Heavy</vt:lpstr>
      <vt:lpstr>나눔스퀘어 네오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</cp:lastModifiedBy>
  <cp:revision>68</cp:revision>
  <dcterms:created xsi:type="dcterms:W3CDTF">2023-09-11T10:27:10Z</dcterms:created>
  <dcterms:modified xsi:type="dcterms:W3CDTF">2023-09-11T06:00:19Z</dcterms:modified>
</cp:coreProperties>
</file>